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5"/>
  </p:notesMasterIdLst>
  <p:sldIdLst>
    <p:sldId id="352" r:id="rId5"/>
    <p:sldId id="353" r:id="rId6"/>
    <p:sldId id="354" r:id="rId7"/>
    <p:sldId id="355" r:id="rId8"/>
    <p:sldId id="356" r:id="rId9"/>
    <p:sldId id="357" r:id="rId10"/>
    <p:sldId id="358" r:id="rId11"/>
    <p:sldId id="359" r:id="rId12"/>
    <p:sldId id="360" r:id="rId13"/>
    <p:sldId id="361" r:id="rId14"/>
    <p:sldId id="362" r:id="rId15"/>
    <p:sldId id="363" r:id="rId16"/>
    <p:sldId id="364" r:id="rId17"/>
    <p:sldId id="365" r:id="rId18"/>
    <p:sldId id="366" r:id="rId19"/>
    <p:sldId id="367" r:id="rId20"/>
    <p:sldId id="368" r:id="rId21"/>
    <p:sldId id="369" r:id="rId22"/>
    <p:sldId id="370" r:id="rId23"/>
    <p:sldId id="371" r:id="rId24"/>
    <p:sldId id="372" r:id="rId25"/>
    <p:sldId id="373" r:id="rId26"/>
    <p:sldId id="374" r:id="rId27"/>
    <p:sldId id="375" r:id="rId28"/>
    <p:sldId id="376" r:id="rId29"/>
    <p:sldId id="377" r:id="rId30"/>
    <p:sldId id="378" r:id="rId31"/>
    <p:sldId id="379" r:id="rId32"/>
    <p:sldId id="380" r:id="rId33"/>
    <p:sldId id="381" r:id="rId34"/>
    <p:sldId id="382" r:id="rId35"/>
    <p:sldId id="383" r:id="rId36"/>
    <p:sldId id="384" r:id="rId37"/>
    <p:sldId id="385" r:id="rId38"/>
    <p:sldId id="386" r:id="rId39"/>
    <p:sldId id="387" r:id="rId40"/>
    <p:sldId id="388" r:id="rId41"/>
    <p:sldId id="389" r:id="rId42"/>
    <p:sldId id="390" r:id="rId43"/>
    <p:sldId id="400" r:id="rId44"/>
    <p:sldId id="391" r:id="rId45"/>
    <p:sldId id="396" r:id="rId46"/>
    <p:sldId id="397" r:id="rId47"/>
    <p:sldId id="409" r:id="rId48"/>
    <p:sldId id="392" r:id="rId49"/>
    <p:sldId id="402" r:id="rId50"/>
    <p:sldId id="398" r:id="rId51"/>
    <p:sldId id="403" r:id="rId52"/>
    <p:sldId id="404" r:id="rId53"/>
    <p:sldId id="393" r:id="rId54"/>
    <p:sldId id="405" r:id="rId55"/>
    <p:sldId id="406" r:id="rId56"/>
    <p:sldId id="407" r:id="rId57"/>
    <p:sldId id="410" r:id="rId58"/>
    <p:sldId id="399" r:id="rId59"/>
    <p:sldId id="408" r:id="rId60"/>
    <p:sldId id="401" r:id="rId61"/>
    <p:sldId id="394" r:id="rId62"/>
    <p:sldId id="411" r:id="rId63"/>
    <p:sldId id="39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E79"/>
    <a:srgbClr val="9EC7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275567-73E3-40A8-885D-2A08CBF585B2}" v="591" dt="2022-04-03T06:27:04.281"/>
    <p1510:client id="{04C26E89-9CA5-0249-AC80-27E7836EADE3}" v="1599" dt="2022-04-03T09:53:57.880"/>
    <p1510:client id="{1A950987-C5BB-4E0E-9C9C-FF049ACA011C}" v="10" dt="2022-04-02T16:27:23.982"/>
    <p1510:client id="{28265CA6-B4F7-45EA-83C3-5BDB3734AB78}" v="1" dt="2022-04-02T19:58:03.031"/>
    <p1510:client id="{30DC58B9-4C1C-4AF5-BFA4-ED4441C11375}" v="26" dt="2022-04-02T19:10:52.049"/>
    <p1510:client id="{6941444E-A890-4D3C-991E-4077EF992870}" v="238" dt="2022-04-02T20:40:44.759"/>
    <p1510:client id="{6A387E63-4729-4478-9A8D-EA6D636084FA}" v="2842" dt="2022-04-02T19:55:45.1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53"/>
    <p:restoredTop sz="91427"/>
  </p:normalViewPr>
  <p:slideViewPr>
    <p:cSldViewPr snapToGrid="0" snapToObjects="1">
      <p:cViewPr>
        <p:scale>
          <a:sx n="89" d="100"/>
          <a:sy n="89" d="100"/>
        </p:scale>
        <p:origin x="712"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004E79"/>
            </a:solidFill>
          </c:spPr>
          <c:dPt>
            <c:idx val="0"/>
            <c:bubble3D val="0"/>
            <c:spPr>
              <a:solidFill>
                <a:srgbClr val="004E79"/>
              </a:solidFill>
              <a:ln w="19050">
                <a:solidFill>
                  <a:schemeClr val="lt1"/>
                </a:solidFill>
              </a:ln>
              <a:effectLst/>
            </c:spPr>
            <c:extLst>
              <c:ext xmlns:c16="http://schemas.microsoft.com/office/drawing/2014/chart" uri="{C3380CC4-5D6E-409C-BE32-E72D297353CC}">
                <c16:uniqueId val="{00000001-D3EA-EA48-9148-2E8357D86D9F}"/>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3-A1EF-0242-8F25-55BBD82910D3}"/>
              </c:ext>
            </c:extLst>
          </c:dPt>
          <c:dPt>
            <c:idx val="2"/>
            <c:bubble3D val="0"/>
            <c:spPr>
              <a:solidFill>
                <a:srgbClr val="004E79"/>
              </a:solidFill>
              <a:ln w="19050">
                <a:solidFill>
                  <a:schemeClr val="lt1"/>
                </a:solidFill>
              </a:ln>
              <a:effectLst/>
            </c:spPr>
            <c:extLst>
              <c:ext xmlns:c16="http://schemas.microsoft.com/office/drawing/2014/chart" uri="{C3380CC4-5D6E-409C-BE32-E72D297353CC}">
                <c16:uniqueId val="{00000005-D3EA-EA48-9148-2E8357D86D9F}"/>
              </c:ext>
            </c:extLst>
          </c:dPt>
          <c:dPt>
            <c:idx val="3"/>
            <c:bubble3D val="0"/>
            <c:spPr>
              <a:solidFill>
                <a:srgbClr val="004E79"/>
              </a:solidFill>
              <a:ln w="19050">
                <a:solidFill>
                  <a:schemeClr val="lt1"/>
                </a:solidFill>
              </a:ln>
              <a:effectLst/>
            </c:spPr>
            <c:extLst>
              <c:ext xmlns:c16="http://schemas.microsoft.com/office/drawing/2014/chart" uri="{C3380CC4-5D6E-409C-BE32-E72D297353CC}">
                <c16:uniqueId val="{00000007-D3EA-EA48-9148-2E8357D86D9F}"/>
              </c:ext>
            </c:extLst>
          </c:dPt>
          <c:cat>
            <c:strRef>
              <c:f>Sheet1!$A$2:$A$5</c:f>
              <c:strCache>
                <c:ptCount val="2"/>
                <c:pt idx="0">
                  <c:v>1st Qtr</c:v>
                </c:pt>
                <c:pt idx="1">
                  <c:v>2nd Qtr</c:v>
                </c:pt>
              </c:strCache>
            </c:strRef>
          </c:cat>
          <c:val>
            <c:numRef>
              <c:f>Sheet1!$B$2:$B$5</c:f>
              <c:numCache>
                <c:formatCode>General</c:formatCode>
                <c:ptCount val="4"/>
                <c:pt idx="0">
                  <c:v>67</c:v>
                </c:pt>
                <c:pt idx="1">
                  <c:v>33</c:v>
                </c:pt>
              </c:numCache>
            </c:numRef>
          </c:val>
          <c:extLst>
            <c:ext xmlns:c16="http://schemas.microsoft.com/office/drawing/2014/chart" uri="{C3380CC4-5D6E-409C-BE32-E72D297353CC}">
              <c16:uniqueId val="{00000000-A1EF-0242-8F25-55BBD82910D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4E79"/>
              </a:solidFill>
              <a:ln w="19050">
                <a:solidFill>
                  <a:schemeClr val="lt1"/>
                </a:solidFill>
              </a:ln>
              <a:effectLst/>
            </c:spPr>
            <c:extLst>
              <c:ext xmlns:c16="http://schemas.microsoft.com/office/drawing/2014/chart" uri="{C3380CC4-5D6E-409C-BE32-E72D297353CC}">
                <c16:uniqueId val="{00000001-5ACD-7448-A985-DCB17AB2FE10}"/>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3-5ACD-7448-A985-DCB17AB2FE1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ACD-7448-A985-DCB17AB2FE1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ACD-7448-A985-DCB17AB2FE10}"/>
              </c:ext>
            </c:extLst>
          </c:dPt>
          <c:cat>
            <c:strRef>
              <c:f>Sheet1!$A$2:$A$5</c:f>
              <c:strCache>
                <c:ptCount val="2"/>
                <c:pt idx="0">
                  <c:v>1st Qtr</c:v>
                </c:pt>
                <c:pt idx="1">
                  <c:v>2nd Qtr</c:v>
                </c:pt>
              </c:strCache>
            </c:strRef>
          </c:cat>
          <c:val>
            <c:numRef>
              <c:f>Sheet1!$B$2:$B$5</c:f>
              <c:numCache>
                <c:formatCode>General</c:formatCode>
                <c:ptCount val="4"/>
                <c:pt idx="0">
                  <c:v>89</c:v>
                </c:pt>
                <c:pt idx="1">
                  <c:v>11</c:v>
                </c:pt>
              </c:numCache>
            </c:numRef>
          </c:val>
          <c:extLst>
            <c:ext xmlns:c16="http://schemas.microsoft.com/office/drawing/2014/chart" uri="{C3380CC4-5D6E-409C-BE32-E72D297353CC}">
              <c16:uniqueId val="{00000008-5ACD-7448-A985-DCB17AB2FE1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62F815-A9FE-A94F-947F-F06A0C4E398E}" type="datetimeFigureOut">
              <a:rPr lang="en-US" smtClean="0"/>
              <a:t>4/1/22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542E35-A5DE-4745-A54E-3204C6EAC1B2}" type="slidenum">
              <a:rPr lang="en-US" smtClean="0"/>
              <a:t>‹#›</a:t>
            </a:fld>
            <a:endParaRPr lang="en-US"/>
          </a:p>
        </p:txBody>
      </p:sp>
    </p:spTree>
    <p:extLst>
      <p:ext uri="{BB962C8B-B14F-4D97-AF65-F5344CB8AC3E}">
        <p14:creationId xmlns:p14="http://schemas.microsoft.com/office/powerpoint/2010/main" val="4208980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542E35-A5DE-4745-A54E-3204C6EAC1B2}" type="slidenum">
              <a:rPr lang="en-US" smtClean="0"/>
              <a:t>1</a:t>
            </a:fld>
            <a:endParaRPr lang="en-US"/>
          </a:p>
        </p:txBody>
      </p:sp>
    </p:spTree>
    <p:extLst>
      <p:ext uri="{BB962C8B-B14F-4D97-AF65-F5344CB8AC3E}">
        <p14:creationId xmlns:p14="http://schemas.microsoft.com/office/powerpoint/2010/main" val="3411215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200" b="0" i="0" u="none" strike="noStrike" kern="1200" dirty="0">
                <a:solidFill>
                  <a:schemeClr val="tx1"/>
                </a:solidFill>
                <a:effectLst/>
                <a:latin typeface="+mn-lt"/>
                <a:ea typeface="+mn-ea"/>
                <a:cs typeface="+mn-cs"/>
              </a:rPr>
              <a:t>Currently, the procedure for any patients, including COVID-19 positive, who visit the A&amp;E are first being classified into the following 4 levels of priority:</a:t>
            </a:r>
          </a:p>
          <a:p>
            <a:endParaRPr lang="en-SG" dirty="0"/>
          </a:p>
          <a:p>
            <a:r>
              <a:rPr lang="en-SG" sz="1200" b="0" i="0" u="none" strike="noStrike" kern="1200" dirty="0">
                <a:solidFill>
                  <a:schemeClr val="tx1"/>
                </a:solidFill>
                <a:effectLst/>
                <a:latin typeface="+mn-lt"/>
                <a:ea typeface="+mn-ea"/>
                <a:cs typeface="+mn-cs"/>
              </a:rPr>
              <a:t>After they have been classified, all patients, regardless of priority levels, will have to see a doctor before being discharged. This creates an inefficiency in hospital resources as time and resources are required to address patients of low priority which takes the attention away from high priority patients who have a greater need for medical care.</a:t>
            </a:r>
            <a:br>
              <a:rPr lang="en-SG" dirty="0"/>
            </a:br>
            <a:br>
              <a:rPr lang="en-SG" dirty="0"/>
            </a:br>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10</a:t>
            </a:fld>
            <a:endParaRPr lang="en-US"/>
          </a:p>
        </p:txBody>
      </p:sp>
    </p:spTree>
    <p:extLst>
      <p:ext uri="{BB962C8B-B14F-4D97-AF65-F5344CB8AC3E}">
        <p14:creationId xmlns:p14="http://schemas.microsoft.com/office/powerpoint/2010/main" val="3262376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SG" dirty="0"/>
            </a:br>
            <a:r>
              <a:rPr lang="en-SG" sz="1200" b="0" i="0" u="none" strike="noStrike" kern="1200" dirty="0">
                <a:solidFill>
                  <a:schemeClr val="tx1"/>
                </a:solidFill>
                <a:effectLst/>
                <a:latin typeface="+mn-lt"/>
                <a:ea typeface="+mn-ea"/>
                <a:cs typeface="+mn-cs"/>
              </a:rPr>
              <a:t>According to an A&amp;E doctor, two-thirds of COVID-19 positive patients who visit the A&amp;E fall into priority levels 3 and 4. Due to the high number of patients who do not require medical attention but still visit the A&amp;E, waiting time have ballooned to over 6 hours (</a:t>
            </a:r>
            <a:r>
              <a:rPr lang="en-SG" sz="1200" b="0" i="0" u="none" strike="noStrike" kern="1200" dirty="0" err="1">
                <a:solidFill>
                  <a:schemeClr val="tx1"/>
                </a:solidFill>
                <a:effectLst/>
                <a:latin typeface="+mn-lt"/>
                <a:ea typeface="+mn-ea"/>
                <a:cs typeface="+mn-cs"/>
              </a:rPr>
              <a:t>Woon</a:t>
            </a:r>
            <a:r>
              <a:rPr lang="en-SG" sz="1200" b="0" i="0" u="none" strike="noStrike" kern="1200" dirty="0">
                <a:solidFill>
                  <a:schemeClr val="tx1"/>
                </a:solidFill>
                <a:effectLst/>
                <a:latin typeface="+mn-lt"/>
                <a:ea typeface="+mn-ea"/>
                <a:cs typeface="+mn-cs"/>
              </a:rPr>
              <a:t>, 2022). One-third of COVID-19 positive patients are then held back in receiving more timely medical attention.</a:t>
            </a:r>
          </a:p>
          <a:p>
            <a:br>
              <a:rPr lang="en-SG" dirty="0"/>
            </a:br>
            <a:br>
              <a:rPr lang="en-SG" dirty="0"/>
            </a:br>
            <a:br>
              <a:rPr lang="en-SG" dirty="0"/>
            </a:br>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11</a:t>
            </a:fld>
            <a:endParaRPr lang="en-US"/>
          </a:p>
        </p:txBody>
      </p:sp>
    </p:spTree>
    <p:extLst>
      <p:ext uri="{BB962C8B-B14F-4D97-AF65-F5344CB8AC3E}">
        <p14:creationId xmlns:p14="http://schemas.microsoft.com/office/powerpoint/2010/main" val="1317460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12</a:t>
            </a:fld>
            <a:endParaRPr lang="en-US"/>
          </a:p>
        </p:txBody>
      </p:sp>
    </p:spTree>
    <p:extLst>
      <p:ext uri="{BB962C8B-B14F-4D97-AF65-F5344CB8AC3E}">
        <p14:creationId xmlns:p14="http://schemas.microsoft.com/office/powerpoint/2010/main" val="3984669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dirty="0"/>
              <a:t>https://</a:t>
            </a:r>
            <a:r>
              <a:rPr lang="en-SG" dirty="0" err="1"/>
              <a:t>www.channelnewsasia.com</a:t>
            </a:r>
            <a:r>
              <a:rPr lang="en-SG" dirty="0"/>
              <a:t>/</a:t>
            </a:r>
            <a:r>
              <a:rPr lang="en-SG" dirty="0" err="1"/>
              <a:t>singapore</a:t>
            </a:r>
            <a:r>
              <a:rPr lang="en-SG" dirty="0"/>
              <a:t>/healthcare-workers-describe-struggles-patients-flood-emergency-rooms-amid-omicron-wave-2492571</a:t>
            </a:r>
            <a:br>
              <a:rPr lang="en-SG" dirty="0"/>
            </a:br>
            <a:br>
              <a:rPr lang="en-SG" dirty="0"/>
            </a:br>
            <a:br>
              <a:rPr lang="en-SG" dirty="0"/>
            </a:br>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13</a:t>
            </a:fld>
            <a:endParaRPr lang="en-US"/>
          </a:p>
        </p:txBody>
      </p:sp>
    </p:spTree>
    <p:extLst>
      <p:ext uri="{BB962C8B-B14F-4D97-AF65-F5344CB8AC3E}">
        <p14:creationId xmlns:p14="http://schemas.microsoft.com/office/powerpoint/2010/main" val="2693603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200" b="0" i="0" u="none" strike="noStrike" kern="1200" dirty="0">
                <a:solidFill>
                  <a:schemeClr val="tx1"/>
                </a:solidFill>
                <a:effectLst/>
                <a:latin typeface="+mn-lt"/>
                <a:ea typeface="+mn-ea"/>
                <a:cs typeface="+mn-cs"/>
              </a:rPr>
              <a:t>there is a lack of care differentiation between patients who have been admitted into the hospitals. Patients are only admitted into ICU when they hit critical condition when it potentially might have been too late. However, it is often hard for healthcare workers to tell who will need ICU care at the early stage of disease or presentation to the hospital (French, et al., 2021).</a:t>
            </a:r>
            <a:br>
              <a:rPr lang="en-SG" dirty="0"/>
            </a:br>
            <a:br>
              <a:rPr lang="en-SG" dirty="0"/>
            </a:br>
            <a:br>
              <a:rPr lang="en-SG" dirty="0"/>
            </a:br>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14</a:t>
            </a:fld>
            <a:endParaRPr lang="en-US"/>
          </a:p>
        </p:txBody>
      </p:sp>
    </p:spTree>
    <p:extLst>
      <p:ext uri="{BB962C8B-B14F-4D97-AF65-F5344CB8AC3E}">
        <p14:creationId xmlns:p14="http://schemas.microsoft.com/office/powerpoint/2010/main" val="2981066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200" b="0" i="0" u="none" strike="noStrike" kern="1200" dirty="0">
                <a:solidFill>
                  <a:schemeClr val="tx1"/>
                </a:solidFill>
                <a:effectLst/>
                <a:latin typeface="+mn-lt"/>
                <a:ea typeface="+mn-ea"/>
                <a:cs typeface="+mn-cs"/>
              </a:rPr>
              <a:t>Patients who are more severe are further deprived from adequate medical attention due to manpower crunch in our hospitals. Before the pandemic, nurses are taking care of 6 patients each. Just this year, the number has increased to 12 patients per nurse. </a:t>
            </a:r>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15</a:t>
            </a:fld>
            <a:endParaRPr lang="en-US"/>
          </a:p>
        </p:txBody>
      </p:sp>
    </p:spTree>
    <p:extLst>
      <p:ext uri="{BB962C8B-B14F-4D97-AF65-F5344CB8AC3E}">
        <p14:creationId xmlns:p14="http://schemas.microsoft.com/office/powerpoint/2010/main" val="4171952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200" b="0" i="0" u="none" strike="noStrike" kern="1200" dirty="0">
                <a:solidFill>
                  <a:schemeClr val="tx1"/>
                </a:solidFill>
                <a:effectLst/>
                <a:latin typeface="+mn-lt"/>
                <a:ea typeface="+mn-ea"/>
                <a:cs typeface="+mn-cs"/>
              </a:rPr>
              <a:t>Patients who are more severe are further deprived from adequate medical attention due to manpower crunch in our hospitals. Before the pandemic, nurses are taking care of 6 patients each. Just this year, the number has increased to 12 patients per nurse. </a:t>
            </a:r>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16</a:t>
            </a:fld>
            <a:endParaRPr lang="en-US"/>
          </a:p>
        </p:txBody>
      </p:sp>
    </p:spTree>
    <p:extLst>
      <p:ext uri="{BB962C8B-B14F-4D97-AF65-F5344CB8AC3E}">
        <p14:creationId xmlns:p14="http://schemas.microsoft.com/office/powerpoint/2010/main" val="1386000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200" b="0" i="0" u="none" strike="noStrike" kern="1200" dirty="0">
                <a:solidFill>
                  <a:schemeClr val="tx1"/>
                </a:solidFill>
                <a:effectLst/>
                <a:latin typeface="+mn-lt"/>
                <a:ea typeface="+mn-ea"/>
                <a:cs typeface="+mn-cs"/>
              </a:rPr>
              <a:t>Patients who are more severe are further deprived from adequate medical attention due to manpower crunch in our hospitals. Before the pandemic, nurses are taking care of 6 patients each. Just this year, the number has increased to 12 patients per nurse. </a:t>
            </a:r>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17</a:t>
            </a:fld>
            <a:endParaRPr lang="en-US"/>
          </a:p>
        </p:txBody>
      </p:sp>
    </p:spTree>
    <p:extLst>
      <p:ext uri="{BB962C8B-B14F-4D97-AF65-F5344CB8AC3E}">
        <p14:creationId xmlns:p14="http://schemas.microsoft.com/office/powerpoint/2010/main" val="1700625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Without a doubt, we are currently living through extraordinary times. COVID-19 has plagued our world for nearly 2 years - earning it the title as the most serious global crisis in the last 75 years due to its wide ranging impacts and repercussions.</a:t>
            </a:r>
          </a:p>
          <a:p>
            <a:endParaRPr lang="en-US">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18</a:t>
            </a:fld>
            <a:endParaRPr lang="en-US"/>
          </a:p>
        </p:txBody>
      </p:sp>
    </p:spTree>
    <p:extLst>
      <p:ext uri="{BB962C8B-B14F-4D97-AF65-F5344CB8AC3E}">
        <p14:creationId xmlns:p14="http://schemas.microsoft.com/office/powerpoint/2010/main" val="1700065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a doubt, we are currently living through extraordinary times. COVID-19 has plagued our world for nearly 2 years - earning it the title as the most serious global crisis in the last 75 years due to its wide ranging impacts and repercussions.</a:t>
            </a:r>
          </a:p>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19</a:t>
            </a:fld>
            <a:endParaRPr lang="en-US"/>
          </a:p>
        </p:txBody>
      </p:sp>
    </p:spTree>
    <p:extLst>
      <p:ext uri="{BB962C8B-B14F-4D97-AF65-F5344CB8AC3E}">
        <p14:creationId xmlns:p14="http://schemas.microsoft.com/office/powerpoint/2010/main" val="2444470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presentation will proceed in the following order: I will kick start the sharing by presenting our business problem, followed by Jordan and </a:t>
            </a:r>
            <a:r>
              <a:rPr lang="en-US" dirty="0" err="1"/>
              <a:t>Casslyn</a:t>
            </a:r>
            <a:r>
              <a:rPr lang="en-US" dirty="0"/>
              <a:t> who will present our proposed solution. Brandon will then go through our data preparation process, and </a:t>
            </a:r>
            <a:r>
              <a:rPr lang="en-US" dirty="0" err="1"/>
              <a:t>Yixuan</a:t>
            </a:r>
            <a:r>
              <a:rPr lang="en-US" dirty="0"/>
              <a:t> will conclude by sharing more about our prediction models. With that, let’s move on to the business problem.</a:t>
            </a:r>
          </a:p>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2</a:t>
            </a:fld>
            <a:endParaRPr lang="en-US"/>
          </a:p>
        </p:txBody>
      </p:sp>
    </p:spTree>
    <p:extLst>
      <p:ext uri="{BB962C8B-B14F-4D97-AF65-F5344CB8AC3E}">
        <p14:creationId xmlns:p14="http://schemas.microsoft.com/office/powerpoint/2010/main" val="2983833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a doubt, we are currently living through extraordinary times. COVID-19 has plagued our world for nearly 2 years - earning it the title as the most serious global crisis in the last 75 years due to its wide ranging impacts and repercussions.</a:t>
            </a:r>
          </a:p>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20</a:t>
            </a:fld>
            <a:endParaRPr lang="en-US"/>
          </a:p>
        </p:txBody>
      </p:sp>
    </p:spTree>
    <p:extLst>
      <p:ext uri="{BB962C8B-B14F-4D97-AF65-F5344CB8AC3E}">
        <p14:creationId xmlns:p14="http://schemas.microsoft.com/office/powerpoint/2010/main" val="2067390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a doubt, we are currently living through extraordinary times. COVID-19 has plagued our world for nearly 2 years - earning it the title as the most serious global crisis in the last 75 years due to its wide ranging impacts and repercussions.</a:t>
            </a:r>
          </a:p>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21</a:t>
            </a:fld>
            <a:endParaRPr lang="en-US"/>
          </a:p>
        </p:txBody>
      </p:sp>
    </p:spTree>
    <p:extLst>
      <p:ext uri="{BB962C8B-B14F-4D97-AF65-F5344CB8AC3E}">
        <p14:creationId xmlns:p14="http://schemas.microsoft.com/office/powerpoint/2010/main" val="2267433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a doubt, we are currently living through extraordinary times. COVID-19 has plagued our world for nearly 2 years - earning it the title as the most serious global crisis in the last 75 years due to its wide ranging impacts and repercussions.</a:t>
            </a:r>
          </a:p>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22</a:t>
            </a:fld>
            <a:endParaRPr lang="en-US"/>
          </a:p>
        </p:txBody>
      </p:sp>
    </p:spTree>
    <p:extLst>
      <p:ext uri="{BB962C8B-B14F-4D97-AF65-F5344CB8AC3E}">
        <p14:creationId xmlns:p14="http://schemas.microsoft.com/office/powerpoint/2010/main" val="3297323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a doubt, we are currently living through extraordinary times. COVID-19 has plagued our world for nearly 2 years - earning it the title as the most serious global crisis in the last 75 years due to its wide ranging impacts and repercussions.</a:t>
            </a:r>
          </a:p>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23</a:t>
            </a:fld>
            <a:endParaRPr lang="en-US"/>
          </a:p>
        </p:txBody>
      </p:sp>
    </p:spTree>
    <p:extLst>
      <p:ext uri="{BB962C8B-B14F-4D97-AF65-F5344CB8AC3E}">
        <p14:creationId xmlns:p14="http://schemas.microsoft.com/office/powerpoint/2010/main" val="1387253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a doubt, we are currently living through extraordinary times. COVID-19 has plagued our world for nearly 2 years - earning it the title as the most serious global crisis in the last 75 years due to its wide ranging impacts and repercussions.</a:t>
            </a:r>
          </a:p>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24</a:t>
            </a:fld>
            <a:endParaRPr lang="en-US"/>
          </a:p>
        </p:txBody>
      </p:sp>
    </p:spTree>
    <p:extLst>
      <p:ext uri="{BB962C8B-B14F-4D97-AF65-F5344CB8AC3E}">
        <p14:creationId xmlns:p14="http://schemas.microsoft.com/office/powerpoint/2010/main" val="217949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a doubt, we are currently living through extraordinary times. COVID-19 has plagued our world for nearly 2 years - earning it the title as the most serious global crisis in the last 75 years due to its wide ranging impacts and repercussions.</a:t>
            </a:r>
          </a:p>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25</a:t>
            </a:fld>
            <a:endParaRPr lang="en-US"/>
          </a:p>
        </p:txBody>
      </p:sp>
    </p:spTree>
    <p:extLst>
      <p:ext uri="{BB962C8B-B14F-4D97-AF65-F5344CB8AC3E}">
        <p14:creationId xmlns:p14="http://schemas.microsoft.com/office/powerpoint/2010/main" val="329832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a doubt, we are currently living through extraordinary times. COVID-19 has plagued our world for nearly 2 years - earning it the title as the most serious global crisis in the last 75 years due to its wide ranging impacts and repercussions.</a:t>
            </a:r>
          </a:p>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26</a:t>
            </a:fld>
            <a:endParaRPr lang="en-US"/>
          </a:p>
        </p:txBody>
      </p:sp>
    </p:spTree>
    <p:extLst>
      <p:ext uri="{BB962C8B-B14F-4D97-AF65-F5344CB8AC3E}">
        <p14:creationId xmlns:p14="http://schemas.microsoft.com/office/powerpoint/2010/main" val="726461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27</a:t>
            </a:fld>
            <a:endParaRPr lang="en-US"/>
          </a:p>
        </p:txBody>
      </p:sp>
    </p:spTree>
    <p:extLst>
      <p:ext uri="{BB962C8B-B14F-4D97-AF65-F5344CB8AC3E}">
        <p14:creationId xmlns:p14="http://schemas.microsoft.com/office/powerpoint/2010/main" val="3427999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28</a:t>
            </a:fld>
            <a:endParaRPr lang="en-US"/>
          </a:p>
        </p:txBody>
      </p:sp>
    </p:spTree>
    <p:extLst>
      <p:ext uri="{BB962C8B-B14F-4D97-AF65-F5344CB8AC3E}">
        <p14:creationId xmlns:p14="http://schemas.microsoft.com/office/powerpoint/2010/main" val="3572565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29</a:t>
            </a:fld>
            <a:endParaRPr lang="en-US"/>
          </a:p>
        </p:txBody>
      </p:sp>
    </p:spTree>
    <p:extLst>
      <p:ext uri="{BB962C8B-B14F-4D97-AF65-F5344CB8AC3E}">
        <p14:creationId xmlns:p14="http://schemas.microsoft.com/office/powerpoint/2010/main" val="2552415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3</a:t>
            </a:fld>
            <a:endParaRPr lang="en-US"/>
          </a:p>
        </p:txBody>
      </p:sp>
    </p:spTree>
    <p:extLst>
      <p:ext uri="{BB962C8B-B14F-4D97-AF65-F5344CB8AC3E}">
        <p14:creationId xmlns:p14="http://schemas.microsoft.com/office/powerpoint/2010/main" val="3858357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30</a:t>
            </a:fld>
            <a:endParaRPr lang="en-US"/>
          </a:p>
        </p:txBody>
      </p:sp>
    </p:spTree>
    <p:extLst>
      <p:ext uri="{BB962C8B-B14F-4D97-AF65-F5344CB8AC3E}">
        <p14:creationId xmlns:p14="http://schemas.microsoft.com/office/powerpoint/2010/main" val="2580182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200" b="0" i="0" u="none" strike="noStrike" kern="1200" dirty="0">
                <a:solidFill>
                  <a:schemeClr val="tx1"/>
                </a:solidFill>
                <a:effectLst/>
                <a:latin typeface="+mn-lt"/>
                <a:ea typeface="+mn-ea"/>
                <a:cs typeface="+mn-cs"/>
              </a:rPr>
              <a:t>Even though the models that we are proposing are targeted at the current pandemic, it is still relevant even as Singapore transitions to living with COVID-19 and the strain on hospital resources is relaxed. COVID-19 will not be the last pandemic that will hit the world and experts are calling on governments to start preparing for the next pandemic (Plump, 2021). Hence, the models could be quickly applied to future pandemics after sufficient data is made available.</a:t>
            </a:r>
          </a:p>
          <a:p>
            <a:br>
              <a:rPr lang="en-SG" dirty="0"/>
            </a:br>
            <a:br>
              <a:rPr lang="en-SG" dirty="0"/>
            </a:br>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31</a:t>
            </a:fld>
            <a:endParaRPr lang="en-US"/>
          </a:p>
        </p:txBody>
      </p:sp>
    </p:spTree>
    <p:extLst>
      <p:ext uri="{BB962C8B-B14F-4D97-AF65-F5344CB8AC3E}">
        <p14:creationId xmlns:p14="http://schemas.microsoft.com/office/powerpoint/2010/main" val="18057200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32</a:t>
            </a:fld>
            <a:endParaRPr lang="en-US"/>
          </a:p>
        </p:txBody>
      </p:sp>
    </p:spTree>
    <p:extLst>
      <p:ext uri="{BB962C8B-B14F-4D97-AF65-F5344CB8AC3E}">
        <p14:creationId xmlns:p14="http://schemas.microsoft.com/office/powerpoint/2010/main" val="651734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33</a:t>
            </a:fld>
            <a:endParaRPr lang="en-US"/>
          </a:p>
        </p:txBody>
      </p:sp>
    </p:spTree>
    <p:extLst>
      <p:ext uri="{BB962C8B-B14F-4D97-AF65-F5344CB8AC3E}">
        <p14:creationId xmlns:p14="http://schemas.microsoft.com/office/powerpoint/2010/main" val="3445356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34</a:t>
            </a:fld>
            <a:endParaRPr lang="en-US"/>
          </a:p>
        </p:txBody>
      </p:sp>
    </p:spTree>
    <p:extLst>
      <p:ext uri="{BB962C8B-B14F-4D97-AF65-F5344CB8AC3E}">
        <p14:creationId xmlns:p14="http://schemas.microsoft.com/office/powerpoint/2010/main" val="675345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35</a:t>
            </a:fld>
            <a:endParaRPr lang="en-US"/>
          </a:p>
        </p:txBody>
      </p:sp>
    </p:spTree>
    <p:extLst>
      <p:ext uri="{BB962C8B-B14F-4D97-AF65-F5344CB8AC3E}">
        <p14:creationId xmlns:p14="http://schemas.microsoft.com/office/powerpoint/2010/main" val="36205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https://</a:t>
            </a:r>
            <a:r>
              <a:rPr lang="en-US" dirty="0" err="1">
                <a:cs typeface="Calibri"/>
              </a:rPr>
              <a:t>www.techtarget.com</a:t>
            </a:r>
            <a:r>
              <a:rPr lang="en-US" dirty="0">
                <a:cs typeface="Calibri"/>
              </a:rPr>
              <a:t>/</a:t>
            </a:r>
            <a:r>
              <a:rPr lang="en-US" dirty="0" err="1">
                <a:cs typeface="Calibri"/>
              </a:rPr>
              <a:t>searchbusinessanalytics</a:t>
            </a:r>
            <a:r>
              <a:rPr lang="en-US" dirty="0">
                <a:cs typeface="Calibri"/>
              </a:rPr>
              <a:t>/definition/logistic-regression</a:t>
            </a:r>
          </a:p>
        </p:txBody>
      </p:sp>
      <p:sp>
        <p:nvSpPr>
          <p:cNvPr id="4" name="Slide Number Placeholder 3"/>
          <p:cNvSpPr>
            <a:spLocks noGrp="1"/>
          </p:cNvSpPr>
          <p:nvPr>
            <p:ph type="sldNum" sz="quarter" idx="5"/>
          </p:nvPr>
        </p:nvSpPr>
        <p:spPr/>
        <p:txBody>
          <a:bodyPr/>
          <a:lstStyle/>
          <a:p>
            <a:fld id="{96CBC679-D012-D64B-B51C-C72948D9F5D9}" type="slidenum">
              <a:rPr lang="en-US" smtClean="0"/>
              <a:t>36</a:t>
            </a:fld>
            <a:endParaRPr lang="en-US"/>
          </a:p>
        </p:txBody>
      </p:sp>
    </p:spTree>
    <p:extLst>
      <p:ext uri="{BB962C8B-B14F-4D97-AF65-F5344CB8AC3E}">
        <p14:creationId xmlns:p14="http://schemas.microsoft.com/office/powerpoint/2010/main" val="31215857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https://</a:t>
            </a:r>
            <a:r>
              <a:rPr lang="en-US" dirty="0" err="1">
                <a:cs typeface="Calibri"/>
              </a:rPr>
              <a:t>www.techtarget.com</a:t>
            </a:r>
            <a:r>
              <a:rPr lang="en-US" dirty="0">
                <a:cs typeface="Calibri"/>
              </a:rPr>
              <a:t>/</a:t>
            </a:r>
            <a:r>
              <a:rPr lang="en-US" dirty="0" err="1">
                <a:cs typeface="Calibri"/>
              </a:rPr>
              <a:t>searchbusinessanalytics</a:t>
            </a:r>
            <a:r>
              <a:rPr lang="en-US" dirty="0">
                <a:cs typeface="Calibri"/>
              </a:rPr>
              <a:t>/definition/logistic-regression</a:t>
            </a:r>
          </a:p>
          <a:p>
            <a:r>
              <a:rPr lang="en-US" dirty="0">
                <a:cs typeface="Calibri"/>
              </a:rPr>
              <a:t>https://</a:t>
            </a:r>
            <a:r>
              <a:rPr lang="en-US" dirty="0" err="1">
                <a:cs typeface="Calibri"/>
              </a:rPr>
              <a:t>williamkoehrsen.medium.com</a:t>
            </a:r>
            <a:r>
              <a:rPr lang="en-US" dirty="0">
                <a:cs typeface="Calibri"/>
              </a:rPr>
              <a:t>/random-forest-simple-explanation-377895a60d2d</a:t>
            </a:r>
          </a:p>
        </p:txBody>
      </p:sp>
      <p:sp>
        <p:nvSpPr>
          <p:cNvPr id="4" name="Slide Number Placeholder 3"/>
          <p:cNvSpPr>
            <a:spLocks noGrp="1"/>
          </p:cNvSpPr>
          <p:nvPr>
            <p:ph type="sldNum" sz="quarter" idx="5"/>
          </p:nvPr>
        </p:nvSpPr>
        <p:spPr/>
        <p:txBody>
          <a:bodyPr/>
          <a:lstStyle/>
          <a:p>
            <a:fld id="{96CBC679-D012-D64B-B51C-C72948D9F5D9}" type="slidenum">
              <a:rPr lang="en-US" smtClean="0"/>
              <a:t>37</a:t>
            </a:fld>
            <a:endParaRPr lang="en-US"/>
          </a:p>
        </p:txBody>
      </p:sp>
    </p:spTree>
    <p:extLst>
      <p:ext uri="{BB962C8B-B14F-4D97-AF65-F5344CB8AC3E}">
        <p14:creationId xmlns:p14="http://schemas.microsoft.com/office/powerpoint/2010/main" val="1200617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https://</a:t>
            </a:r>
            <a:r>
              <a:rPr lang="en-US" dirty="0" err="1">
                <a:cs typeface="Calibri"/>
              </a:rPr>
              <a:t>www.techtarget.com</a:t>
            </a:r>
            <a:r>
              <a:rPr lang="en-US" dirty="0">
                <a:cs typeface="Calibri"/>
              </a:rPr>
              <a:t>/</a:t>
            </a:r>
            <a:r>
              <a:rPr lang="en-US" dirty="0" err="1">
                <a:cs typeface="Calibri"/>
              </a:rPr>
              <a:t>searchbusinessanalytics</a:t>
            </a:r>
            <a:r>
              <a:rPr lang="en-US" dirty="0">
                <a:cs typeface="Calibri"/>
              </a:rPr>
              <a:t>/definition/logistic-regression</a:t>
            </a:r>
          </a:p>
          <a:p>
            <a:r>
              <a:rPr lang="en-US" dirty="0">
                <a:cs typeface="Calibri"/>
              </a:rPr>
              <a:t>https://</a:t>
            </a:r>
            <a:r>
              <a:rPr lang="en-US" dirty="0" err="1">
                <a:cs typeface="Calibri"/>
              </a:rPr>
              <a:t>williamkoehrsen.medium.com</a:t>
            </a:r>
            <a:r>
              <a:rPr lang="en-US" dirty="0">
                <a:cs typeface="Calibri"/>
              </a:rPr>
              <a:t>/random-forest-simple-explanation-377895a60d2d</a:t>
            </a:r>
          </a:p>
        </p:txBody>
      </p:sp>
      <p:sp>
        <p:nvSpPr>
          <p:cNvPr id="4" name="Slide Number Placeholder 3"/>
          <p:cNvSpPr>
            <a:spLocks noGrp="1"/>
          </p:cNvSpPr>
          <p:nvPr>
            <p:ph type="sldNum" sz="quarter" idx="5"/>
          </p:nvPr>
        </p:nvSpPr>
        <p:spPr/>
        <p:txBody>
          <a:bodyPr/>
          <a:lstStyle/>
          <a:p>
            <a:fld id="{96CBC679-D012-D64B-B51C-C72948D9F5D9}" type="slidenum">
              <a:rPr lang="en-US" smtClean="0"/>
              <a:t>38</a:t>
            </a:fld>
            <a:endParaRPr lang="en-US"/>
          </a:p>
        </p:txBody>
      </p:sp>
    </p:spTree>
    <p:extLst>
      <p:ext uri="{BB962C8B-B14F-4D97-AF65-F5344CB8AC3E}">
        <p14:creationId xmlns:p14="http://schemas.microsoft.com/office/powerpoint/2010/main" val="1618291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a doubt, we are currently living through extraordinary times. COVID-19 has plagued our world for nearly 2 years - earning it the title as the most serious global crisis in the last 75 years due to its wide ranging impacts and repercussions.</a:t>
            </a:r>
          </a:p>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39</a:t>
            </a:fld>
            <a:endParaRPr lang="en-US"/>
          </a:p>
        </p:txBody>
      </p:sp>
    </p:spTree>
    <p:extLst>
      <p:ext uri="{BB962C8B-B14F-4D97-AF65-F5344CB8AC3E}">
        <p14:creationId xmlns:p14="http://schemas.microsoft.com/office/powerpoint/2010/main" val="856269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4</a:t>
            </a:fld>
            <a:endParaRPr lang="en-US"/>
          </a:p>
        </p:txBody>
      </p:sp>
    </p:spTree>
    <p:extLst>
      <p:ext uri="{BB962C8B-B14F-4D97-AF65-F5344CB8AC3E}">
        <p14:creationId xmlns:p14="http://schemas.microsoft.com/office/powerpoint/2010/main" val="30408433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a doubt, we are currently living through extraordinary times. </a:t>
            </a:r>
            <a:r>
              <a:rPr lang="en-US"/>
              <a:t>COVID-19 has plagued our world for nearly 2 years - earning it the title as the most serious global crisis in the last 75 years due to its wide ranging impacts and repercussions.</a:t>
            </a:r>
          </a:p>
          <a:p>
            <a:endParaRPr lang="en-US">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40</a:t>
            </a:fld>
            <a:endParaRPr lang="en-US"/>
          </a:p>
        </p:txBody>
      </p:sp>
    </p:spTree>
    <p:extLst>
      <p:ext uri="{BB962C8B-B14F-4D97-AF65-F5344CB8AC3E}">
        <p14:creationId xmlns:p14="http://schemas.microsoft.com/office/powerpoint/2010/main" val="1310133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Without a doubt, we are currently living through extraordinary times. COVID-19 has plagued our world for nearly 2 years - earning it the title as the most serious global crisis in the last 75 years due to its wide ranging impacts and repercussions.</a:t>
            </a:r>
          </a:p>
          <a:p>
            <a:endParaRPr lang="en-US">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41</a:t>
            </a:fld>
            <a:endParaRPr lang="en-US"/>
          </a:p>
        </p:txBody>
      </p:sp>
    </p:spTree>
    <p:extLst>
      <p:ext uri="{BB962C8B-B14F-4D97-AF65-F5344CB8AC3E}">
        <p14:creationId xmlns:p14="http://schemas.microsoft.com/office/powerpoint/2010/main" val="13068005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Without a doubt, we are currently living through extraordinary times. COVID-19 has plagued our world for nearly 2 years - earning it the title as the most serious global crisis in the last 75 years due to its wide ranging impacts and repercussions.</a:t>
            </a:r>
          </a:p>
          <a:p>
            <a:endParaRPr lang="en-US">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42</a:t>
            </a:fld>
            <a:endParaRPr lang="en-US"/>
          </a:p>
        </p:txBody>
      </p:sp>
    </p:spTree>
    <p:extLst>
      <p:ext uri="{BB962C8B-B14F-4D97-AF65-F5344CB8AC3E}">
        <p14:creationId xmlns:p14="http://schemas.microsoft.com/office/powerpoint/2010/main" val="32813509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Without a doubt, we are currently living through extraordinary times. COVID-19 has plagued our world for nearly 2 years - earning it the title as the most serious global crisis in the last 75 years due to its wide ranging impacts and repercussions.</a:t>
            </a:r>
          </a:p>
          <a:p>
            <a:endParaRPr lang="en-US">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43</a:t>
            </a:fld>
            <a:endParaRPr lang="en-US"/>
          </a:p>
        </p:txBody>
      </p:sp>
    </p:spTree>
    <p:extLst>
      <p:ext uri="{BB962C8B-B14F-4D97-AF65-F5344CB8AC3E}">
        <p14:creationId xmlns:p14="http://schemas.microsoft.com/office/powerpoint/2010/main" val="28701959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Without a doubt, we are currently living through extraordinary times. COVID-19 has plagued our world for nearly 2 years - earning it the title as the most serious global crisis in the last 75 years due to its wide ranging impacts and repercussions.</a:t>
            </a:r>
          </a:p>
          <a:p>
            <a:endParaRPr lang="en-US">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44</a:t>
            </a:fld>
            <a:endParaRPr lang="en-US"/>
          </a:p>
        </p:txBody>
      </p:sp>
    </p:spTree>
    <p:extLst>
      <p:ext uri="{BB962C8B-B14F-4D97-AF65-F5344CB8AC3E}">
        <p14:creationId xmlns:p14="http://schemas.microsoft.com/office/powerpoint/2010/main" val="19983005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Without a doubt, we are currently living through extraordinary times. COVID-19 has plagued our world for nearly 2 years - earning it the title as the most serious global crisis in the last 75 years due to its wide ranging impacts and repercussions.</a:t>
            </a:r>
          </a:p>
          <a:p>
            <a:endParaRPr lang="en-US">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45</a:t>
            </a:fld>
            <a:endParaRPr lang="en-US"/>
          </a:p>
        </p:txBody>
      </p:sp>
    </p:spTree>
    <p:extLst>
      <p:ext uri="{BB962C8B-B14F-4D97-AF65-F5344CB8AC3E}">
        <p14:creationId xmlns:p14="http://schemas.microsoft.com/office/powerpoint/2010/main" val="34871651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Without a doubt, we are currently living through extraordinary times. COVID-19 has plagued our world for nearly 2 years - earning it the title as the most serious global crisis in the last 75 years due to its wide ranging impacts and repercussions.</a:t>
            </a:r>
          </a:p>
          <a:p>
            <a:endParaRPr lang="en-US">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46</a:t>
            </a:fld>
            <a:endParaRPr lang="en-US"/>
          </a:p>
        </p:txBody>
      </p:sp>
    </p:spTree>
    <p:extLst>
      <p:ext uri="{BB962C8B-B14F-4D97-AF65-F5344CB8AC3E}">
        <p14:creationId xmlns:p14="http://schemas.microsoft.com/office/powerpoint/2010/main" val="15212271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model predicts whether the patient will eventually end up in ICU, clinical data taken when the patient is already in ICU is not meaningful. Hence, </a:t>
            </a:r>
            <a:r>
              <a:rPr lang="en-SG" sz="1200" b="0" i="0" u="none" strike="noStrike" kern="1200" dirty="0">
                <a:solidFill>
                  <a:schemeClr val="tx1"/>
                </a:solidFill>
                <a:effectLst/>
                <a:latin typeface="+mn-lt"/>
                <a:ea typeface="+mn-ea"/>
                <a:cs typeface="+mn-cs"/>
              </a:rPr>
              <a:t>the windows in which patients are already admitted into ICU will not be used in our data modelling and would be discarded instead.</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47</a:t>
            </a:fld>
            <a:endParaRPr lang="en-US"/>
          </a:p>
        </p:txBody>
      </p:sp>
    </p:spTree>
    <p:extLst>
      <p:ext uri="{BB962C8B-B14F-4D97-AF65-F5344CB8AC3E}">
        <p14:creationId xmlns:p14="http://schemas.microsoft.com/office/powerpoint/2010/main" val="1993836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model predicts whether the patient will eventually end up in ICU, clinical data taken when the patient is already in ICU is not meaningful. Hence, </a:t>
            </a:r>
            <a:r>
              <a:rPr lang="en-SG" sz="1200" b="0" i="0" u="none" strike="noStrike" kern="1200" dirty="0">
                <a:solidFill>
                  <a:schemeClr val="tx1"/>
                </a:solidFill>
                <a:effectLst/>
                <a:latin typeface="+mn-lt"/>
                <a:ea typeface="+mn-ea"/>
                <a:cs typeface="+mn-cs"/>
              </a:rPr>
              <a:t>the windows in which patients are already admitted into ICU will not be used in our data modelling and would be discarded instead.</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48</a:t>
            </a:fld>
            <a:endParaRPr lang="en-US"/>
          </a:p>
        </p:txBody>
      </p:sp>
    </p:spTree>
    <p:extLst>
      <p:ext uri="{BB962C8B-B14F-4D97-AF65-F5344CB8AC3E}">
        <p14:creationId xmlns:p14="http://schemas.microsoft.com/office/powerpoint/2010/main" val="10138031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model predicts whether the patient will eventually end up in ICU, clinical data taken when the patient is already in ICU is not meaningful. Hence, </a:t>
            </a:r>
            <a:r>
              <a:rPr lang="en-SG" sz="1200" b="0" i="0" u="none" strike="noStrike" kern="1200" dirty="0">
                <a:solidFill>
                  <a:schemeClr val="tx1"/>
                </a:solidFill>
                <a:effectLst/>
                <a:latin typeface="+mn-lt"/>
                <a:ea typeface="+mn-ea"/>
                <a:cs typeface="+mn-cs"/>
              </a:rPr>
              <a:t>the windows in which patients are already admitted into ICU will not be used in our data modelling and would be discarded instead.</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49</a:t>
            </a:fld>
            <a:endParaRPr lang="en-US"/>
          </a:p>
        </p:txBody>
      </p:sp>
    </p:spTree>
    <p:extLst>
      <p:ext uri="{BB962C8B-B14F-4D97-AF65-F5344CB8AC3E}">
        <p14:creationId xmlns:p14="http://schemas.microsoft.com/office/powerpoint/2010/main" val="370866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5</a:t>
            </a:fld>
            <a:endParaRPr lang="en-US"/>
          </a:p>
        </p:txBody>
      </p:sp>
    </p:spTree>
    <p:extLst>
      <p:ext uri="{BB962C8B-B14F-4D97-AF65-F5344CB8AC3E}">
        <p14:creationId xmlns:p14="http://schemas.microsoft.com/office/powerpoint/2010/main" val="40108183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50</a:t>
            </a:fld>
            <a:endParaRPr lang="en-US"/>
          </a:p>
        </p:txBody>
      </p:sp>
    </p:spTree>
    <p:extLst>
      <p:ext uri="{BB962C8B-B14F-4D97-AF65-F5344CB8AC3E}">
        <p14:creationId xmlns:p14="http://schemas.microsoft.com/office/powerpoint/2010/main" val="951230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51</a:t>
            </a:fld>
            <a:endParaRPr lang="en-US"/>
          </a:p>
        </p:txBody>
      </p:sp>
    </p:spTree>
    <p:extLst>
      <p:ext uri="{BB962C8B-B14F-4D97-AF65-F5344CB8AC3E}">
        <p14:creationId xmlns:p14="http://schemas.microsoft.com/office/powerpoint/2010/main" val="10512212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52</a:t>
            </a:fld>
            <a:endParaRPr lang="en-US"/>
          </a:p>
        </p:txBody>
      </p:sp>
    </p:spTree>
    <p:extLst>
      <p:ext uri="{BB962C8B-B14F-4D97-AF65-F5344CB8AC3E}">
        <p14:creationId xmlns:p14="http://schemas.microsoft.com/office/powerpoint/2010/main" val="24465871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53</a:t>
            </a:fld>
            <a:endParaRPr lang="en-US"/>
          </a:p>
        </p:txBody>
      </p:sp>
    </p:spTree>
    <p:extLst>
      <p:ext uri="{BB962C8B-B14F-4D97-AF65-F5344CB8AC3E}">
        <p14:creationId xmlns:p14="http://schemas.microsoft.com/office/powerpoint/2010/main" val="821604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54</a:t>
            </a:fld>
            <a:endParaRPr lang="en-US"/>
          </a:p>
        </p:txBody>
      </p:sp>
    </p:spTree>
    <p:extLst>
      <p:ext uri="{BB962C8B-B14F-4D97-AF65-F5344CB8AC3E}">
        <p14:creationId xmlns:p14="http://schemas.microsoft.com/office/powerpoint/2010/main" val="2422899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Without a doubt, we are currently living through extraordinary times. COVID-19 has plagued our world for nearly 2 years - earning it the title as the most serious global crisis in the last 75 years due to its wide ranging impacts and repercussions.</a:t>
            </a:r>
          </a:p>
          <a:p>
            <a:endParaRPr lang="en-US">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55</a:t>
            </a:fld>
            <a:endParaRPr lang="en-US"/>
          </a:p>
        </p:txBody>
      </p:sp>
    </p:spTree>
    <p:extLst>
      <p:ext uri="{BB962C8B-B14F-4D97-AF65-F5344CB8AC3E}">
        <p14:creationId xmlns:p14="http://schemas.microsoft.com/office/powerpoint/2010/main" val="2207461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Without a doubt, we are currently living through extraordinary times. COVID-19 has plagued our world for nearly 2 years - earning it the title as the most serious global crisis in the last 75 years due to its wide ranging impacts and repercussions.</a:t>
            </a:r>
          </a:p>
          <a:p>
            <a:endParaRPr lang="en-US">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56</a:t>
            </a:fld>
            <a:endParaRPr lang="en-US"/>
          </a:p>
        </p:txBody>
      </p:sp>
    </p:spTree>
    <p:extLst>
      <p:ext uri="{BB962C8B-B14F-4D97-AF65-F5344CB8AC3E}">
        <p14:creationId xmlns:p14="http://schemas.microsoft.com/office/powerpoint/2010/main" val="38568826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Without a doubt, we are currently living through extraordinary times. COVID-19 has plagued our world for nearly 2 years - earning it the title as the most serious global crisis in the last 75 years due to its wide ranging impacts and repercussions.</a:t>
            </a:r>
          </a:p>
          <a:p>
            <a:endParaRPr lang="en-US">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57</a:t>
            </a:fld>
            <a:endParaRPr lang="en-US"/>
          </a:p>
        </p:txBody>
      </p:sp>
    </p:spTree>
    <p:extLst>
      <p:ext uri="{BB962C8B-B14F-4D97-AF65-F5344CB8AC3E}">
        <p14:creationId xmlns:p14="http://schemas.microsoft.com/office/powerpoint/2010/main" val="1120017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58</a:t>
            </a:fld>
            <a:endParaRPr lang="en-US"/>
          </a:p>
        </p:txBody>
      </p:sp>
    </p:spTree>
    <p:extLst>
      <p:ext uri="{BB962C8B-B14F-4D97-AF65-F5344CB8AC3E}">
        <p14:creationId xmlns:p14="http://schemas.microsoft.com/office/powerpoint/2010/main" val="3360858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59</a:t>
            </a:fld>
            <a:endParaRPr lang="en-US"/>
          </a:p>
        </p:txBody>
      </p:sp>
    </p:spTree>
    <p:extLst>
      <p:ext uri="{BB962C8B-B14F-4D97-AF65-F5344CB8AC3E}">
        <p14:creationId xmlns:p14="http://schemas.microsoft.com/office/powerpoint/2010/main" val="1059506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6</a:t>
            </a:fld>
            <a:endParaRPr lang="en-US"/>
          </a:p>
        </p:txBody>
      </p:sp>
    </p:spTree>
    <p:extLst>
      <p:ext uri="{BB962C8B-B14F-4D97-AF65-F5344CB8AC3E}">
        <p14:creationId xmlns:p14="http://schemas.microsoft.com/office/powerpoint/2010/main" val="3650330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7</a:t>
            </a:fld>
            <a:endParaRPr lang="en-US"/>
          </a:p>
        </p:txBody>
      </p:sp>
    </p:spTree>
    <p:extLst>
      <p:ext uri="{BB962C8B-B14F-4D97-AF65-F5344CB8AC3E}">
        <p14:creationId xmlns:p14="http://schemas.microsoft.com/office/powerpoint/2010/main" val="2010387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8</a:t>
            </a:fld>
            <a:endParaRPr lang="en-US"/>
          </a:p>
        </p:txBody>
      </p:sp>
    </p:spTree>
    <p:extLst>
      <p:ext uri="{BB962C8B-B14F-4D97-AF65-F5344CB8AC3E}">
        <p14:creationId xmlns:p14="http://schemas.microsoft.com/office/powerpoint/2010/main" val="2018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6CBC679-D012-D64B-B51C-C72948D9F5D9}" type="slidenum">
              <a:rPr lang="en-US" smtClean="0"/>
              <a:t>9</a:t>
            </a:fld>
            <a:endParaRPr lang="en-US"/>
          </a:p>
        </p:txBody>
      </p:sp>
    </p:spTree>
    <p:extLst>
      <p:ext uri="{BB962C8B-B14F-4D97-AF65-F5344CB8AC3E}">
        <p14:creationId xmlns:p14="http://schemas.microsoft.com/office/powerpoint/2010/main" val="2051450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E921-21B2-A243-B650-EC8B9FBCA70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A174A47-A3F7-3A40-9F68-9F5C1EBCB6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97A450E-FD07-CF42-A91B-93DCC70AEEDC}"/>
              </a:ext>
            </a:extLst>
          </p:cNvPr>
          <p:cNvSpPr>
            <a:spLocks noGrp="1"/>
          </p:cNvSpPr>
          <p:nvPr>
            <p:ph type="dt" sz="half" idx="10"/>
          </p:nvPr>
        </p:nvSpPr>
        <p:spPr/>
        <p:txBody>
          <a:bodyPr/>
          <a:lstStyle/>
          <a:p>
            <a:fld id="{0B32AF28-EE99-7C49-BCF5-D9761BA5666A}" type="datetimeFigureOut">
              <a:rPr lang="en-US" smtClean="0"/>
              <a:t>4/1/22</a:t>
            </a:fld>
            <a:endParaRPr lang="en-US"/>
          </a:p>
        </p:txBody>
      </p:sp>
      <p:sp>
        <p:nvSpPr>
          <p:cNvPr id="5" name="Footer Placeholder 4">
            <a:extLst>
              <a:ext uri="{FF2B5EF4-FFF2-40B4-BE49-F238E27FC236}">
                <a16:creationId xmlns:a16="http://schemas.microsoft.com/office/drawing/2014/main" id="{7E5CB335-E828-A844-B825-9CB580DE6C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0C25E3-3868-C640-B4FE-4FAECF796B56}"/>
              </a:ext>
            </a:extLst>
          </p:cNvPr>
          <p:cNvSpPr>
            <a:spLocks noGrp="1"/>
          </p:cNvSpPr>
          <p:nvPr>
            <p:ph type="sldNum" sz="quarter" idx="12"/>
          </p:nvPr>
        </p:nvSpPr>
        <p:spPr/>
        <p:txBody>
          <a:bodyPr/>
          <a:lstStyle/>
          <a:p>
            <a:fld id="{2C461C76-2711-894C-8778-A4F62DAC9F84}" type="slidenum">
              <a:rPr lang="en-US" smtClean="0"/>
              <a:t>‹#›</a:t>
            </a:fld>
            <a:endParaRPr lang="en-US"/>
          </a:p>
        </p:txBody>
      </p:sp>
    </p:spTree>
    <p:extLst>
      <p:ext uri="{BB962C8B-B14F-4D97-AF65-F5344CB8AC3E}">
        <p14:creationId xmlns:p14="http://schemas.microsoft.com/office/powerpoint/2010/main" val="828621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E3BC-B0BF-484F-A0F0-E1ACAFECAA8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271F933-21C7-7542-B841-728C66A2382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494F60-D5AC-B149-87BA-C680A6AFF1E6}"/>
              </a:ext>
            </a:extLst>
          </p:cNvPr>
          <p:cNvSpPr>
            <a:spLocks noGrp="1"/>
          </p:cNvSpPr>
          <p:nvPr>
            <p:ph type="dt" sz="half" idx="10"/>
          </p:nvPr>
        </p:nvSpPr>
        <p:spPr/>
        <p:txBody>
          <a:bodyPr/>
          <a:lstStyle/>
          <a:p>
            <a:fld id="{0B32AF28-EE99-7C49-BCF5-D9761BA5666A}" type="datetimeFigureOut">
              <a:rPr lang="en-US" smtClean="0"/>
              <a:t>4/1/22</a:t>
            </a:fld>
            <a:endParaRPr lang="en-US"/>
          </a:p>
        </p:txBody>
      </p:sp>
      <p:sp>
        <p:nvSpPr>
          <p:cNvPr id="5" name="Footer Placeholder 4">
            <a:extLst>
              <a:ext uri="{FF2B5EF4-FFF2-40B4-BE49-F238E27FC236}">
                <a16:creationId xmlns:a16="http://schemas.microsoft.com/office/drawing/2014/main" id="{CC8FD242-1E35-6143-B875-FA0162FDD3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C5B3F5-7809-8E48-A1A1-C1C248827820}"/>
              </a:ext>
            </a:extLst>
          </p:cNvPr>
          <p:cNvSpPr>
            <a:spLocks noGrp="1"/>
          </p:cNvSpPr>
          <p:nvPr>
            <p:ph type="sldNum" sz="quarter" idx="12"/>
          </p:nvPr>
        </p:nvSpPr>
        <p:spPr/>
        <p:txBody>
          <a:bodyPr/>
          <a:lstStyle/>
          <a:p>
            <a:fld id="{2C461C76-2711-894C-8778-A4F62DAC9F84}" type="slidenum">
              <a:rPr lang="en-US" smtClean="0"/>
              <a:t>‹#›</a:t>
            </a:fld>
            <a:endParaRPr lang="en-US"/>
          </a:p>
        </p:txBody>
      </p:sp>
    </p:spTree>
    <p:extLst>
      <p:ext uri="{BB962C8B-B14F-4D97-AF65-F5344CB8AC3E}">
        <p14:creationId xmlns:p14="http://schemas.microsoft.com/office/powerpoint/2010/main" val="3582262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5F5C2F-22CB-DF48-88AC-986C0DF144A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4958A3B-3553-A441-BDF0-0BED2D9FAEC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483268B-291F-1242-B5C1-D9A83CC01631}"/>
              </a:ext>
            </a:extLst>
          </p:cNvPr>
          <p:cNvSpPr>
            <a:spLocks noGrp="1"/>
          </p:cNvSpPr>
          <p:nvPr>
            <p:ph type="dt" sz="half" idx="10"/>
          </p:nvPr>
        </p:nvSpPr>
        <p:spPr/>
        <p:txBody>
          <a:bodyPr/>
          <a:lstStyle/>
          <a:p>
            <a:fld id="{0B32AF28-EE99-7C49-BCF5-D9761BA5666A}" type="datetimeFigureOut">
              <a:rPr lang="en-US" smtClean="0"/>
              <a:t>4/1/22</a:t>
            </a:fld>
            <a:endParaRPr lang="en-US"/>
          </a:p>
        </p:txBody>
      </p:sp>
      <p:sp>
        <p:nvSpPr>
          <p:cNvPr id="5" name="Footer Placeholder 4">
            <a:extLst>
              <a:ext uri="{FF2B5EF4-FFF2-40B4-BE49-F238E27FC236}">
                <a16:creationId xmlns:a16="http://schemas.microsoft.com/office/drawing/2014/main" id="{0341C96F-D481-E840-A740-E375CA0BCD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5D17CE-9642-524D-8D32-CDF2DA6284F8}"/>
              </a:ext>
            </a:extLst>
          </p:cNvPr>
          <p:cNvSpPr>
            <a:spLocks noGrp="1"/>
          </p:cNvSpPr>
          <p:nvPr>
            <p:ph type="sldNum" sz="quarter" idx="12"/>
          </p:nvPr>
        </p:nvSpPr>
        <p:spPr/>
        <p:txBody>
          <a:bodyPr/>
          <a:lstStyle/>
          <a:p>
            <a:fld id="{2C461C76-2711-894C-8778-A4F62DAC9F84}" type="slidenum">
              <a:rPr lang="en-US" smtClean="0"/>
              <a:t>‹#›</a:t>
            </a:fld>
            <a:endParaRPr lang="en-US"/>
          </a:p>
        </p:txBody>
      </p:sp>
    </p:spTree>
    <p:extLst>
      <p:ext uri="{BB962C8B-B14F-4D97-AF65-F5344CB8AC3E}">
        <p14:creationId xmlns:p14="http://schemas.microsoft.com/office/powerpoint/2010/main" val="2150741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C113D-5F4B-8442-AC02-F63FA400918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4052B56-9ADA-2647-98A3-47CD57BE4BA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8404E8E-B6B0-6F48-80FC-58F013288551}"/>
              </a:ext>
            </a:extLst>
          </p:cNvPr>
          <p:cNvSpPr>
            <a:spLocks noGrp="1"/>
          </p:cNvSpPr>
          <p:nvPr>
            <p:ph type="dt" sz="half" idx="10"/>
          </p:nvPr>
        </p:nvSpPr>
        <p:spPr/>
        <p:txBody>
          <a:bodyPr/>
          <a:lstStyle/>
          <a:p>
            <a:fld id="{0B32AF28-EE99-7C49-BCF5-D9761BA5666A}" type="datetimeFigureOut">
              <a:rPr lang="en-US" smtClean="0"/>
              <a:t>4/1/22</a:t>
            </a:fld>
            <a:endParaRPr lang="en-US"/>
          </a:p>
        </p:txBody>
      </p:sp>
      <p:sp>
        <p:nvSpPr>
          <p:cNvPr id="5" name="Footer Placeholder 4">
            <a:extLst>
              <a:ext uri="{FF2B5EF4-FFF2-40B4-BE49-F238E27FC236}">
                <a16:creationId xmlns:a16="http://schemas.microsoft.com/office/drawing/2014/main" id="{C6FA49A9-CE27-864A-AA0A-19F9289AB1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8BEA98-6DE9-6A4D-BD43-64633C288D03}"/>
              </a:ext>
            </a:extLst>
          </p:cNvPr>
          <p:cNvSpPr>
            <a:spLocks noGrp="1"/>
          </p:cNvSpPr>
          <p:nvPr>
            <p:ph type="sldNum" sz="quarter" idx="12"/>
          </p:nvPr>
        </p:nvSpPr>
        <p:spPr/>
        <p:txBody>
          <a:bodyPr/>
          <a:lstStyle/>
          <a:p>
            <a:fld id="{2C461C76-2711-894C-8778-A4F62DAC9F84}" type="slidenum">
              <a:rPr lang="en-US" smtClean="0"/>
              <a:t>‹#›</a:t>
            </a:fld>
            <a:endParaRPr lang="en-US"/>
          </a:p>
        </p:txBody>
      </p:sp>
    </p:spTree>
    <p:extLst>
      <p:ext uri="{BB962C8B-B14F-4D97-AF65-F5344CB8AC3E}">
        <p14:creationId xmlns:p14="http://schemas.microsoft.com/office/powerpoint/2010/main" val="2243191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F441A-9AD0-1849-911B-31ABE9D85A0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01CC018-0E0D-9248-9EAC-CF725D57F9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EAA0E15-A4FE-364F-8D37-8809FE271CE8}"/>
              </a:ext>
            </a:extLst>
          </p:cNvPr>
          <p:cNvSpPr>
            <a:spLocks noGrp="1"/>
          </p:cNvSpPr>
          <p:nvPr>
            <p:ph type="dt" sz="half" idx="10"/>
          </p:nvPr>
        </p:nvSpPr>
        <p:spPr/>
        <p:txBody>
          <a:bodyPr/>
          <a:lstStyle/>
          <a:p>
            <a:fld id="{0B32AF28-EE99-7C49-BCF5-D9761BA5666A}" type="datetimeFigureOut">
              <a:rPr lang="en-US" smtClean="0"/>
              <a:t>4/1/22</a:t>
            </a:fld>
            <a:endParaRPr lang="en-US"/>
          </a:p>
        </p:txBody>
      </p:sp>
      <p:sp>
        <p:nvSpPr>
          <p:cNvPr id="5" name="Footer Placeholder 4">
            <a:extLst>
              <a:ext uri="{FF2B5EF4-FFF2-40B4-BE49-F238E27FC236}">
                <a16:creationId xmlns:a16="http://schemas.microsoft.com/office/drawing/2014/main" id="{64358389-A280-BB42-B77B-2AF052A244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C8CCA1-BB7A-6B49-B6A8-C2FE21998B16}"/>
              </a:ext>
            </a:extLst>
          </p:cNvPr>
          <p:cNvSpPr>
            <a:spLocks noGrp="1"/>
          </p:cNvSpPr>
          <p:nvPr>
            <p:ph type="sldNum" sz="quarter" idx="12"/>
          </p:nvPr>
        </p:nvSpPr>
        <p:spPr/>
        <p:txBody>
          <a:bodyPr/>
          <a:lstStyle/>
          <a:p>
            <a:fld id="{2C461C76-2711-894C-8778-A4F62DAC9F84}" type="slidenum">
              <a:rPr lang="en-US" smtClean="0"/>
              <a:t>‹#›</a:t>
            </a:fld>
            <a:endParaRPr lang="en-US"/>
          </a:p>
        </p:txBody>
      </p:sp>
    </p:spTree>
    <p:extLst>
      <p:ext uri="{BB962C8B-B14F-4D97-AF65-F5344CB8AC3E}">
        <p14:creationId xmlns:p14="http://schemas.microsoft.com/office/powerpoint/2010/main" val="3815901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A812D-09C8-7448-9BB3-4C509FDD230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5F6191E-88AC-BD4E-9CE8-BF4BF30D108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8223BC0-5475-074E-9F71-4A50EA67F50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583614D-9F67-1144-83FC-62CB33FA8FC6}"/>
              </a:ext>
            </a:extLst>
          </p:cNvPr>
          <p:cNvSpPr>
            <a:spLocks noGrp="1"/>
          </p:cNvSpPr>
          <p:nvPr>
            <p:ph type="dt" sz="half" idx="10"/>
          </p:nvPr>
        </p:nvSpPr>
        <p:spPr/>
        <p:txBody>
          <a:bodyPr/>
          <a:lstStyle/>
          <a:p>
            <a:fld id="{0B32AF28-EE99-7C49-BCF5-D9761BA5666A}" type="datetimeFigureOut">
              <a:rPr lang="en-US" smtClean="0"/>
              <a:t>4/1/22</a:t>
            </a:fld>
            <a:endParaRPr lang="en-US"/>
          </a:p>
        </p:txBody>
      </p:sp>
      <p:sp>
        <p:nvSpPr>
          <p:cNvPr id="6" name="Footer Placeholder 5">
            <a:extLst>
              <a:ext uri="{FF2B5EF4-FFF2-40B4-BE49-F238E27FC236}">
                <a16:creationId xmlns:a16="http://schemas.microsoft.com/office/drawing/2014/main" id="{AD5C501B-BD77-0943-A253-025DB657AE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D0D07F-F7CF-4C49-92B7-5E90FF7ED7EA}"/>
              </a:ext>
            </a:extLst>
          </p:cNvPr>
          <p:cNvSpPr>
            <a:spLocks noGrp="1"/>
          </p:cNvSpPr>
          <p:nvPr>
            <p:ph type="sldNum" sz="quarter" idx="12"/>
          </p:nvPr>
        </p:nvSpPr>
        <p:spPr/>
        <p:txBody>
          <a:bodyPr/>
          <a:lstStyle/>
          <a:p>
            <a:fld id="{2C461C76-2711-894C-8778-A4F62DAC9F84}" type="slidenum">
              <a:rPr lang="en-US" smtClean="0"/>
              <a:t>‹#›</a:t>
            </a:fld>
            <a:endParaRPr lang="en-US"/>
          </a:p>
        </p:txBody>
      </p:sp>
    </p:spTree>
    <p:extLst>
      <p:ext uri="{BB962C8B-B14F-4D97-AF65-F5344CB8AC3E}">
        <p14:creationId xmlns:p14="http://schemas.microsoft.com/office/powerpoint/2010/main" val="1098271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CE8E-82E8-5749-82D4-5A8259F282F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7E48481-E865-444F-AAD1-A42C40D333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0B92D62-AAAF-3747-A516-79BFDE514B6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E4928F2-0E15-6845-815F-48330555DC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59BF2A1-69D0-2841-9AF3-456ACFB35FA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4DB6983-2CCD-C045-B670-84880ACE1390}"/>
              </a:ext>
            </a:extLst>
          </p:cNvPr>
          <p:cNvSpPr>
            <a:spLocks noGrp="1"/>
          </p:cNvSpPr>
          <p:nvPr>
            <p:ph type="dt" sz="half" idx="10"/>
          </p:nvPr>
        </p:nvSpPr>
        <p:spPr/>
        <p:txBody>
          <a:bodyPr/>
          <a:lstStyle/>
          <a:p>
            <a:fld id="{0B32AF28-EE99-7C49-BCF5-D9761BA5666A}" type="datetimeFigureOut">
              <a:rPr lang="en-US" smtClean="0"/>
              <a:t>4/1/22</a:t>
            </a:fld>
            <a:endParaRPr lang="en-US"/>
          </a:p>
        </p:txBody>
      </p:sp>
      <p:sp>
        <p:nvSpPr>
          <p:cNvPr id="8" name="Footer Placeholder 7">
            <a:extLst>
              <a:ext uri="{FF2B5EF4-FFF2-40B4-BE49-F238E27FC236}">
                <a16:creationId xmlns:a16="http://schemas.microsoft.com/office/drawing/2014/main" id="{E88DB3E7-E36C-EA46-8091-A26BA349B4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0B1B82-7339-6A49-97BC-47E8F4C1A69A}"/>
              </a:ext>
            </a:extLst>
          </p:cNvPr>
          <p:cNvSpPr>
            <a:spLocks noGrp="1"/>
          </p:cNvSpPr>
          <p:nvPr>
            <p:ph type="sldNum" sz="quarter" idx="12"/>
          </p:nvPr>
        </p:nvSpPr>
        <p:spPr/>
        <p:txBody>
          <a:bodyPr/>
          <a:lstStyle/>
          <a:p>
            <a:fld id="{2C461C76-2711-894C-8778-A4F62DAC9F84}" type="slidenum">
              <a:rPr lang="en-US" smtClean="0"/>
              <a:t>‹#›</a:t>
            </a:fld>
            <a:endParaRPr lang="en-US"/>
          </a:p>
        </p:txBody>
      </p:sp>
    </p:spTree>
    <p:extLst>
      <p:ext uri="{BB962C8B-B14F-4D97-AF65-F5344CB8AC3E}">
        <p14:creationId xmlns:p14="http://schemas.microsoft.com/office/powerpoint/2010/main" val="414944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3E788-A9FE-A041-B464-B54F84429A6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21ECBA8-70B0-4B41-9FD9-6EA8F1D653BC}"/>
              </a:ext>
            </a:extLst>
          </p:cNvPr>
          <p:cNvSpPr>
            <a:spLocks noGrp="1"/>
          </p:cNvSpPr>
          <p:nvPr>
            <p:ph type="dt" sz="half" idx="10"/>
          </p:nvPr>
        </p:nvSpPr>
        <p:spPr/>
        <p:txBody>
          <a:bodyPr/>
          <a:lstStyle/>
          <a:p>
            <a:fld id="{0B32AF28-EE99-7C49-BCF5-D9761BA5666A}" type="datetimeFigureOut">
              <a:rPr lang="en-US" smtClean="0"/>
              <a:t>4/1/22</a:t>
            </a:fld>
            <a:endParaRPr lang="en-US"/>
          </a:p>
        </p:txBody>
      </p:sp>
      <p:sp>
        <p:nvSpPr>
          <p:cNvPr id="4" name="Footer Placeholder 3">
            <a:extLst>
              <a:ext uri="{FF2B5EF4-FFF2-40B4-BE49-F238E27FC236}">
                <a16:creationId xmlns:a16="http://schemas.microsoft.com/office/drawing/2014/main" id="{2C60EACF-79AA-2347-B068-EC6435D71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80F12-90C4-B24D-9298-880EF01CF688}"/>
              </a:ext>
            </a:extLst>
          </p:cNvPr>
          <p:cNvSpPr>
            <a:spLocks noGrp="1"/>
          </p:cNvSpPr>
          <p:nvPr>
            <p:ph type="sldNum" sz="quarter" idx="12"/>
          </p:nvPr>
        </p:nvSpPr>
        <p:spPr/>
        <p:txBody>
          <a:bodyPr/>
          <a:lstStyle/>
          <a:p>
            <a:fld id="{2C461C76-2711-894C-8778-A4F62DAC9F84}" type="slidenum">
              <a:rPr lang="en-US" smtClean="0"/>
              <a:t>‹#›</a:t>
            </a:fld>
            <a:endParaRPr lang="en-US"/>
          </a:p>
        </p:txBody>
      </p:sp>
    </p:spTree>
    <p:extLst>
      <p:ext uri="{BB962C8B-B14F-4D97-AF65-F5344CB8AC3E}">
        <p14:creationId xmlns:p14="http://schemas.microsoft.com/office/powerpoint/2010/main" val="1601138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7989C7-2F4B-AF4C-AD52-377A91E8D120}"/>
              </a:ext>
            </a:extLst>
          </p:cNvPr>
          <p:cNvSpPr>
            <a:spLocks noGrp="1"/>
          </p:cNvSpPr>
          <p:nvPr>
            <p:ph type="dt" sz="half" idx="10"/>
          </p:nvPr>
        </p:nvSpPr>
        <p:spPr/>
        <p:txBody>
          <a:bodyPr/>
          <a:lstStyle/>
          <a:p>
            <a:fld id="{0B32AF28-EE99-7C49-BCF5-D9761BA5666A}" type="datetimeFigureOut">
              <a:rPr lang="en-US" smtClean="0"/>
              <a:t>4/1/22</a:t>
            </a:fld>
            <a:endParaRPr lang="en-US"/>
          </a:p>
        </p:txBody>
      </p:sp>
      <p:sp>
        <p:nvSpPr>
          <p:cNvPr id="3" name="Footer Placeholder 2">
            <a:extLst>
              <a:ext uri="{FF2B5EF4-FFF2-40B4-BE49-F238E27FC236}">
                <a16:creationId xmlns:a16="http://schemas.microsoft.com/office/drawing/2014/main" id="{4B6E529A-F659-EA45-9ECE-6F4AF380CB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FFE31C-DFB5-EF4B-8C25-6F9544287F73}"/>
              </a:ext>
            </a:extLst>
          </p:cNvPr>
          <p:cNvSpPr>
            <a:spLocks noGrp="1"/>
          </p:cNvSpPr>
          <p:nvPr>
            <p:ph type="sldNum" sz="quarter" idx="12"/>
          </p:nvPr>
        </p:nvSpPr>
        <p:spPr/>
        <p:txBody>
          <a:bodyPr/>
          <a:lstStyle/>
          <a:p>
            <a:fld id="{2C461C76-2711-894C-8778-A4F62DAC9F84}" type="slidenum">
              <a:rPr lang="en-US" smtClean="0"/>
              <a:t>‹#›</a:t>
            </a:fld>
            <a:endParaRPr lang="en-US"/>
          </a:p>
        </p:txBody>
      </p:sp>
    </p:spTree>
    <p:extLst>
      <p:ext uri="{BB962C8B-B14F-4D97-AF65-F5344CB8AC3E}">
        <p14:creationId xmlns:p14="http://schemas.microsoft.com/office/powerpoint/2010/main" val="181897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214D5-9B37-E444-9A24-FBEDBC32B14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E76190F-AD0C-E542-B55D-5AF3AA84EF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EF42AC6-289F-A44E-83EF-8A8D19D8E2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C6642D5-1F63-014A-8689-3FAE7BA36CAC}"/>
              </a:ext>
            </a:extLst>
          </p:cNvPr>
          <p:cNvSpPr>
            <a:spLocks noGrp="1"/>
          </p:cNvSpPr>
          <p:nvPr>
            <p:ph type="dt" sz="half" idx="10"/>
          </p:nvPr>
        </p:nvSpPr>
        <p:spPr/>
        <p:txBody>
          <a:bodyPr/>
          <a:lstStyle/>
          <a:p>
            <a:fld id="{0B32AF28-EE99-7C49-BCF5-D9761BA5666A}" type="datetimeFigureOut">
              <a:rPr lang="en-US" smtClean="0"/>
              <a:t>4/1/22</a:t>
            </a:fld>
            <a:endParaRPr lang="en-US"/>
          </a:p>
        </p:txBody>
      </p:sp>
      <p:sp>
        <p:nvSpPr>
          <p:cNvPr id="6" name="Footer Placeholder 5">
            <a:extLst>
              <a:ext uri="{FF2B5EF4-FFF2-40B4-BE49-F238E27FC236}">
                <a16:creationId xmlns:a16="http://schemas.microsoft.com/office/drawing/2014/main" id="{FB0979F4-E927-D043-99AC-491926F3A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BD9C66-5D3B-3E45-AEF6-A2F227D3E784}"/>
              </a:ext>
            </a:extLst>
          </p:cNvPr>
          <p:cNvSpPr>
            <a:spLocks noGrp="1"/>
          </p:cNvSpPr>
          <p:nvPr>
            <p:ph type="sldNum" sz="quarter" idx="12"/>
          </p:nvPr>
        </p:nvSpPr>
        <p:spPr/>
        <p:txBody>
          <a:bodyPr/>
          <a:lstStyle/>
          <a:p>
            <a:fld id="{2C461C76-2711-894C-8778-A4F62DAC9F84}" type="slidenum">
              <a:rPr lang="en-US" smtClean="0"/>
              <a:t>‹#›</a:t>
            </a:fld>
            <a:endParaRPr lang="en-US"/>
          </a:p>
        </p:txBody>
      </p:sp>
    </p:spTree>
    <p:extLst>
      <p:ext uri="{BB962C8B-B14F-4D97-AF65-F5344CB8AC3E}">
        <p14:creationId xmlns:p14="http://schemas.microsoft.com/office/powerpoint/2010/main" val="3528762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86380-1654-F14B-8C48-B5DC306D04F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54327D2-2150-894B-ADB9-5E931EBBF9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205E09-A552-274A-8AA9-E225012ECC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43963C-9BD4-BE42-B97E-5BEAD331FACD}"/>
              </a:ext>
            </a:extLst>
          </p:cNvPr>
          <p:cNvSpPr>
            <a:spLocks noGrp="1"/>
          </p:cNvSpPr>
          <p:nvPr>
            <p:ph type="dt" sz="half" idx="10"/>
          </p:nvPr>
        </p:nvSpPr>
        <p:spPr/>
        <p:txBody>
          <a:bodyPr/>
          <a:lstStyle/>
          <a:p>
            <a:fld id="{0B32AF28-EE99-7C49-BCF5-D9761BA5666A}" type="datetimeFigureOut">
              <a:rPr lang="en-US" smtClean="0"/>
              <a:t>4/1/22</a:t>
            </a:fld>
            <a:endParaRPr lang="en-US"/>
          </a:p>
        </p:txBody>
      </p:sp>
      <p:sp>
        <p:nvSpPr>
          <p:cNvPr id="6" name="Footer Placeholder 5">
            <a:extLst>
              <a:ext uri="{FF2B5EF4-FFF2-40B4-BE49-F238E27FC236}">
                <a16:creationId xmlns:a16="http://schemas.microsoft.com/office/drawing/2014/main" id="{F500691A-75C3-CC4E-BFD8-4A3C7ED572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A70B04-1262-7946-ABEE-B7D3D66F3FBA}"/>
              </a:ext>
            </a:extLst>
          </p:cNvPr>
          <p:cNvSpPr>
            <a:spLocks noGrp="1"/>
          </p:cNvSpPr>
          <p:nvPr>
            <p:ph type="sldNum" sz="quarter" idx="12"/>
          </p:nvPr>
        </p:nvSpPr>
        <p:spPr/>
        <p:txBody>
          <a:bodyPr/>
          <a:lstStyle/>
          <a:p>
            <a:fld id="{2C461C76-2711-894C-8778-A4F62DAC9F84}" type="slidenum">
              <a:rPr lang="en-US" smtClean="0"/>
              <a:t>‹#›</a:t>
            </a:fld>
            <a:endParaRPr lang="en-US"/>
          </a:p>
        </p:txBody>
      </p:sp>
    </p:spTree>
    <p:extLst>
      <p:ext uri="{BB962C8B-B14F-4D97-AF65-F5344CB8AC3E}">
        <p14:creationId xmlns:p14="http://schemas.microsoft.com/office/powerpoint/2010/main" val="2005777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BF8F23-979F-5C49-9780-828C1A2688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AE0BD89-0F39-E542-9231-1412529BD8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F1AA0F5-E833-3147-A639-6531B5BA85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32AF28-EE99-7C49-BCF5-D9761BA5666A}" type="datetimeFigureOut">
              <a:rPr lang="en-US" smtClean="0"/>
              <a:t>4/1/22</a:t>
            </a:fld>
            <a:endParaRPr lang="en-US"/>
          </a:p>
        </p:txBody>
      </p:sp>
      <p:sp>
        <p:nvSpPr>
          <p:cNvPr id="5" name="Footer Placeholder 4">
            <a:extLst>
              <a:ext uri="{FF2B5EF4-FFF2-40B4-BE49-F238E27FC236}">
                <a16:creationId xmlns:a16="http://schemas.microsoft.com/office/drawing/2014/main" id="{BA29D129-CADE-9344-AB48-719A0841E4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81E9E2-7670-DB44-8B18-7F0B0C6398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461C76-2711-894C-8778-A4F62DAC9F84}" type="slidenum">
              <a:rPr lang="en-US" smtClean="0"/>
              <a:t>‹#›</a:t>
            </a:fld>
            <a:endParaRPr lang="en-US"/>
          </a:p>
        </p:txBody>
      </p:sp>
    </p:spTree>
    <p:extLst>
      <p:ext uri="{BB962C8B-B14F-4D97-AF65-F5344CB8AC3E}">
        <p14:creationId xmlns:p14="http://schemas.microsoft.com/office/powerpoint/2010/main" val="3304841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21.svg"/><Relationship Id="rId12"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png"/><Relationship Id="rId10" Type="http://schemas.openxmlformats.org/officeDocument/2006/relationships/image" Target="../media/image24.png"/><Relationship Id="rId4" Type="http://schemas.openxmlformats.org/officeDocument/2006/relationships/image" Target="../media/image8.png"/><Relationship Id="rId9" Type="http://schemas.openxmlformats.org/officeDocument/2006/relationships/image" Target="../media/image23.sv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chart" Target="../charts/chart1.xml"/><Relationship Id="rId5"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6.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png"/><Relationship Id="rId7" Type="http://schemas.openxmlformats.org/officeDocument/2006/relationships/image" Target="../media/image23.sv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16.png"/><Relationship Id="rId5" Type="http://schemas.openxmlformats.org/officeDocument/2006/relationships/image" Target="../media/image1.png"/><Relationship Id="rId10"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9.png"/><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9.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1.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1.jpeg"/><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1.jpeg"/><Relationship Id="rId7"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9.png"/><Relationship Id="rId7"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1.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3.jpeg"/><Relationship Id="rId7"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3.jpeg"/><Relationship Id="rId7"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34.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4.png"/><Relationship Id="rId7"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4.png"/><Relationship Id="rId7"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35.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16.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16.png"/><Relationship Id="rId10" Type="http://schemas.openxmlformats.org/officeDocument/2006/relationships/image" Target="../media/image8.png"/><Relationship Id="rId4" Type="http://schemas.openxmlformats.org/officeDocument/2006/relationships/image" Target="../media/image15.png"/><Relationship Id="rId9" Type="http://schemas.openxmlformats.org/officeDocument/2006/relationships/image" Target="../media/image7.png"/></Relationships>
</file>

<file path=ppt/slides/_rels/slide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16.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8.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9.png"/><Relationship Id="rId7"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png"/><Relationship Id="rId10" Type="http://schemas.openxmlformats.org/officeDocument/2006/relationships/image" Target="../media/image42.png"/><Relationship Id="rId4" Type="http://schemas.openxmlformats.org/officeDocument/2006/relationships/image" Target="../media/image8.png"/><Relationship Id="rId9"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44.png"/></Relationships>
</file>

<file path=ppt/slides/_rels/slide4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png"/><Relationship Id="rId10" Type="http://schemas.openxmlformats.org/officeDocument/2006/relationships/image" Target="../media/image51.png"/><Relationship Id="rId4" Type="http://schemas.openxmlformats.org/officeDocument/2006/relationships/image" Target="../media/image8.png"/><Relationship Id="rId9" Type="http://schemas.openxmlformats.org/officeDocument/2006/relationships/image" Target="../media/image50.png"/></Relationships>
</file>

<file path=ppt/slides/_rels/slide5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2.png"/><Relationship Id="rId7"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3.png"/><Relationship Id="rId9" Type="http://schemas.openxmlformats.org/officeDocument/2006/relationships/image" Target="../media/image16.png"/></Relationships>
</file>

<file path=ppt/slides/_rels/slide5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4.png"/><Relationship Id="rId7"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55.png"/></Relationships>
</file>

<file path=ppt/slides/_rels/slide5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6.png"/><Relationship Id="rId7"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57.png"/></Relationships>
</file>

<file path=ppt/slides/_rels/slide5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61.png"/><Relationship Id="rId5" Type="http://schemas.openxmlformats.org/officeDocument/2006/relationships/image" Target="../media/image1.png"/><Relationship Id="rId10" Type="http://schemas.openxmlformats.org/officeDocument/2006/relationships/image" Target="../media/image60.png"/><Relationship Id="rId4" Type="http://schemas.openxmlformats.org/officeDocument/2006/relationships/image" Target="../media/image8.png"/><Relationship Id="rId9" Type="http://schemas.openxmlformats.org/officeDocument/2006/relationships/image" Target="../media/image59.png"/></Relationships>
</file>

<file path=ppt/slides/_rels/slide5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63.png"/></Relationships>
</file>

<file path=ppt/slides/_rels/slide5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8.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83C933D-76D8-754A-9B74-7F287F7CF2CA}"/>
              </a:ext>
            </a:extLst>
          </p:cNvPr>
          <p:cNvSpPr/>
          <p:nvPr/>
        </p:nvSpPr>
        <p:spPr>
          <a:xfrm>
            <a:off x="10129653" y="0"/>
            <a:ext cx="2062348" cy="6858000"/>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0ACD140-6FFD-814D-AC33-86A7E47AD4AD}"/>
              </a:ext>
            </a:extLst>
          </p:cNvPr>
          <p:cNvSpPr/>
          <p:nvPr/>
        </p:nvSpPr>
        <p:spPr>
          <a:xfrm>
            <a:off x="-39757" y="-1"/>
            <a:ext cx="10169409" cy="6858001"/>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1D110BC-D365-3742-A57B-78585770470E}"/>
              </a:ext>
            </a:extLst>
          </p:cNvPr>
          <p:cNvSpPr txBox="1"/>
          <p:nvPr/>
        </p:nvSpPr>
        <p:spPr>
          <a:xfrm>
            <a:off x="623461" y="1592025"/>
            <a:ext cx="7434689" cy="2657138"/>
          </a:xfrm>
          <a:prstGeom prst="rect">
            <a:avLst/>
          </a:prstGeom>
          <a:noFill/>
        </p:spPr>
        <p:txBody>
          <a:bodyPr wrap="square" rtlCol="0">
            <a:spAutoFit/>
          </a:bodyPr>
          <a:lstStyle/>
          <a:p>
            <a:pPr>
              <a:lnSpc>
                <a:spcPts val="5000"/>
              </a:lnSpc>
            </a:pPr>
            <a:r>
              <a:rPr lang="en-US" sz="5000" b="1" dirty="0">
                <a:solidFill>
                  <a:schemeClr val="bg1"/>
                </a:solidFill>
                <a:latin typeface="Arial" panose="020B0604020202020204" pitchFamily="34" charset="0"/>
                <a:cs typeface="Arial" panose="020B0604020202020204" pitchFamily="34" charset="0"/>
              </a:rPr>
              <a:t>OPTIMISING HEALTHCARE RESOURCES WITH MACHINE LEARNING</a:t>
            </a:r>
          </a:p>
        </p:txBody>
      </p:sp>
      <p:sp>
        <p:nvSpPr>
          <p:cNvPr id="9" name="TextBox 8">
            <a:extLst>
              <a:ext uri="{FF2B5EF4-FFF2-40B4-BE49-F238E27FC236}">
                <a16:creationId xmlns:a16="http://schemas.microsoft.com/office/drawing/2014/main" id="{52966501-1810-1C46-B179-BB2E198989CA}"/>
              </a:ext>
            </a:extLst>
          </p:cNvPr>
          <p:cNvSpPr txBox="1"/>
          <p:nvPr/>
        </p:nvSpPr>
        <p:spPr>
          <a:xfrm>
            <a:off x="623461" y="4274974"/>
            <a:ext cx="2691240" cy="1323439"/>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CHAN</a:t>
            </a:r>
            <a:r>
              <a:rPr lang="en-US" sz="2000" b="1" dirty="0">
                <a:solidFill>
                  <a:schemeClr val="bg1"/>
                </a:solidFill>
                <a:latin typeface="Arial" panose="020B0604020202020204" pitchFamily="34" charset="0"/>
                <a:cs typeface="Arial" panose="020B0604020202020204" pitchFamily="34" charset="0"/>
              </a:rPr>
              <a:t> YI XUAN</a:t>
            </a:r>
          </a:p>
          <a:p>
            <a:r>
              <a:rPr lang="en-US" sz="2000" b="1" dirty="0">
                <a:solidFill>
                  <a:schemeClr val="bg1"/>
                </a:solidFill>
                <a:latin typeface="Arial" panose="020B0604020202020204" pitchFamily="34" charset="0"/>
                <a:cs typeface="Arial" panose="020B0604020202020204" pitchFamily="34" charset="0"/>
              </a:rPr>
              <a:t>JEROME </a:t>
            </a:r>
            <a:r>
              <a:rPr lang="en-US" sz="2000" dirty="0">
                <a:solidFill>
                  <a:schemeClr val="bg1"/>
                </a:solidFill>
                <a:latin typeface="Arial" panose="020B0604020202020204" pitchFamily="34" charset="0"/>
                <a:cs typeface="Arial" panose="020B0604020202020204" pitchFamily="34" charset="0"/>
              </a:rPr>
              <a:t>CHEW</a:t>
            </a:r>
          </a:p>
          <a:p>
            <a:r>
              <a:rPr lang="en-US" sz="2000" b="1" dirty="0">
                <a:solidFill>
                  <a:schemeClr val="bg1"/>
                </a:solidFill>
                <a:latin typeface="Arial" panose="020B0604020202020204" pitchFamily="34" charset="0"/>
                <a:cs typeface="Arial" panose="020B0604020202020204" pitchFamily="34" charset="0"/>
              </a:rPr>
              <a:t>JORDAN </a:t>
            </a:r>
            <a:r>
              <a:rPr lang="en-US" sz="2000" dirty="0">
                <a:solidFill>
                  <a:schemeClr val="bg1"/>
                </a:solidFill>
                <a:latin typeface="Arial" panose="020B0604020202020204" pitchFamily="34" charset="0"/>
                <a:cs typeface="Arial" panose="020B0604020202020204" pitchFamily="34" charset="0"/>
              </a:rPr>
              <a:t>LOW</a:t>
            </a:r>
          </a:p>
          <a:p>
            <a:r>
              <a:rPr lang="en-US" sz="2000" b="1" dirty="0">
                <a:solidFill>
                  <a:schemeClr val="bg1"/>
                </a:solidFill>
                <a:latin typeface="Arial" panose="020B0604020202020204" pitchFamily="34" charset="0"/>
                <a:cs typeface="Arial" panose="020B0604020202020204" pitchFamily="34" charset="0"/>
              </a:rPr>
              <a:t>TERESA</a:t>
            </a:r>
            <a:r>
              <a:rPr lang="en-US" sz="2000" dirty="0">
                <a:solidFill>
                  <a:schemeClr val="bg1"/>
                </a:solidFill>
                <a:latin typeface="Arial" panose="020B0604020202020204" pitchFamily="34" charset="0"/>
                <a:cs typeface="Arial" panose="020B0604020202020204" pitchFamily="34" charset="0"/>
              </a:rPr>
              <a:t> ZHANG</a:t>
            </a:r>
            <a:endParaRPr lang="en-US" sz="250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BD95D8D-3D55-D946-8CCF-D72549E5DF40}"/>
              </a:ext>
            </a:extLst>
          </p:cNvPr>
          <p:cNvSpPr txBox="1"/>
          <p:nvPr/>
        </p:nvSpPr>
        <p:spPr>
          <a:xfrm>
            <a:off x="3306958" y="4274974"/>
            <a:ext cx="2190749" cy="1323439"/>
          </a:xfrm>
          <a:prstGeom prst="rect">
            <a:avLst/>
          </a:prstGeom>
          <a:noFill/>
        </p:spPr>
        <p:txBody>
          <a:bodyPr wrap="square" lIns="91440" tIns="45720" rIns="91440" bIns="45720" rtlCol="0" anchor="t">
            <a:spAutoFit/>
          </a:bodyPr>
          <a:lstStyle/>
          <a:p>
            <a:r>
              <a:rPr lang="en-SG" sz="2000" dirty="0">
                <a:solidFill>
                  <a:schemeClr val="bg1">
                    <a:alpha val="79669"/>
                  </a:schemeClr>
                </a:solidFill>
                <a:latin typeface="Arial" panose="020B0604020202020204" pitchFamily="34" charset="0"/>
                <a:cs typeface="Arial" panose="020B0604020202020204" pitchFamily="34" charset="0"/>
              </a:rPr>
              <a:t>U2010972F</a:t>
            </a:r>
          </a:p>
          <a:p>
            <a:r>
              <a:rPr lang="en-SG" sz="2000" dirty="0">
                <a:solidFill>
                  <a:schemeClr val="bg1">
                    <a:alpha val="79669"/>
                  </a:schemeClr>
                </a:solidFill>
                <a:latin typeface="Arial" panose="020B0604020202020204" pitchFamily="34" charset="0"/>
                <a:cs typeface="Arial" panose="020B0604020202020204" pitchFamily="34" charset="0"/>
              </a:rPr>
              <a:t>U2021304E</a:t>
            </a:r>
          </a:p>
          <a:p>
            <a:r>
              <a:rPr lang="en-SG" sz="2000" dirty="0">
                <a:solidFill>
                  <a:schemeClr val="bg1">
                    <a:alpha val="79669"/>
                  </a:schemeClr>
                </a:solidFill>
                <a:latin typeface="Arial" panose="020B0604020202020204" pitchFamily="34" charset="0"/>
                <a:cs typeface="Arial" panose="020B0604020202020204" pitchFamily="34" charset="0"/>
              </a:rPr>
              <a:t>U2010804E</a:t>
            </a:r>
          </a:p>
          <a:p>
            <a:r>
              <a:rPr lang="en-US" sz="2000">
                <a:solidFill>
                  <a:schemeClr val="bg1">
                    <a:alpha val="79669"/>
                  </a:schemeClr>
                </a:solidFill>
                <a:latin typeface="Arial"/>
                <a:cs typeface="Arial"/>
              </a:rPr>
              <a:t>U2022886C</a:t>
            </a:r>
            <a:endParaRPr lang="en-US"/>
          </a:p>
        </p:txBody>
      </p:sp>
      <p:pic>
        <p:nvPicPr>
          <p:cNvPr id="7" name="Picture 6">
            <a:extLst>
              <a:ext uri="{FF2B5EF4-FFF2-40B4-BE49-F238E27FC236}">
                <a16:creationId xmlns:a16="http://schemas.microsoft.com/office/drawing/2014/main" id="{32D6BD2A-EA47-5641-80A1-8B85F4D1EF7C}"/>
              </a:ext>
            </a:extLst>
          </p:cNvPr>
          <p:cNvPicPr>
            <a:picLocks noChangeAspect="1"/>
          </p:cNvPicPr>
          <p:nvPr/>
        </p:nvPicPr>
        <p:blipFill rotWithShape="1">
          <a:blip r:embed="rId3"/>
          <a:srcRect b="38985"/>
          <a:stretch/>
        </p:blipFill>
        <p:spPr>
          <a:xfrm>
            <a:off x="10416531" y="5776711"/>
            <a:ext cx="1625568" cy="565349"/>
          </a:xfrm>
          <a:prstGeom prst="rect">
            <a:avLst/>
          </a:prstGeom>
        </p:spPr>
      </p:pic>
      <p:sp>
        <p:nvSpPr>
          <p:cNvPr id="11" name="TextBox 10">
            <a:extLst>
              <a:ext uri="{FF2B5EF4-FFF2-40B4-BE49-F238E27FC236}">
                <a16:creationId xmlns:a16="http://schemas.microsoft.com/office/drawing/2014/main" id="{9DE35CA9-B43A-0F49-9620-CA9A40DCF172}"/>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chemeClr val="bg1"/>
                </a:solidFill>
                <a:latin typeface="Arial" panose="020B0604020202020204" pitchFamily="34" charset="0"/>
                <a:cs typeface="Arial" panose="020B0604020202020204" pitchFamily="34" charset="0"/>
              </a:rPr>
              <a:t>MINISTRY OF HEALTH</a:t>
            </a:r>
          </a:p>
          <a:p>
            <a:pPr algn="ctr"/>
            <a:r>
              <a:rPr lang="en-US" sz="1050" spc="-50" dirty="0">
                <a:solidFill>
                  <a:schemeClr val="bg1">
                    <a:lumMod val="50000"/>
                  </a:schemeClr>
                </a:solidFill>
                <a:latin typeface="Arial" panose="020B0604020202020204" pitchFamily="34" charset="0"/>
                <a:cs typeface="Arial" panose="020B0604020202020204" pitchFamily="34" charset="0"/>
              </a:rPr>
              <a:t>SINGAPORE</a:t>
            </a:r>
          </a:p>
        </p:txBody>
      </p:sp>
    </p:spTree>
    <p:extLst>
      <p:ext uri="{BB962C8B-B14F-4D97-AF65-F5344CB8AC3E}">
        <p14:creationId xmlns:p14="http://schemas.microsoft.com/office/powerpoint/2010/main" val="3614433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a:solidFill>
                  <a:srgbClr val="221E20"/>
                </a:solidFill>
                <a:latin typeface="Arial" panose="020B0604020202020204" pitchFamily="34" charset="0"/>
                <a:cs typeface="Arial" panose="020B0604020202020204" pitchFamily="34" charset="0"/>
              </a:rPr>
              <a:t>OUR</a:t>
            </a:r>
          </a:p>
          <a:p>
            <a:r>
              <a:rPr lang="en-US" sz="1600" b="1">
                <a:solidFill>
                  <a:srgbClr val="221E20"/>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a:solidFill>
                  <a:schemeClr val="bg1"/>
                </a:solidFill>
                <a:latin typeface="Arial" panose="020B0604020202020204" pitchFamily="34" charset="0"/>
                <a:cs typeface="Arial" panose="020B0604020202020204" pitchFamily="34" charset="0"/>
              </a:rPr>
              <a:t>BUSINESS PROBLEM</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BUSINESS PROBLEM</a:t>
            </a:r>
            <a:endParaRPr lang="en-US" sz="2000" dirty="0">
              <a:solidFill>
                <a:srgbClr val="004E79"/>
              </a:solidFill>
              <a:latin typeface="Arial" panose="020B0604020202020204" pitchFamily="34" charset="0"/>
              <a:cs typeface="Arial" panose="020B0604020202020204" pitchFamily="34" charset="0"/>
            </a:endParaRPr>
          </a:p>
        </p:txBody>
      </p:sp>
      <p:pic>
        <p:nvPicPr>
          <p:cNvPr id="50" name="Picture 49">
            <a:extLst>
              <a:ext uri="{FF2B5EF4-FFF2-40B4-BE49-F238E27FC236}">
                <a16:creationId xmlns:a16="http://schemas.microsoft.com/office/drawing/2014/main" id="{40AFC9DC-AD93-D045-8E88-0AF0914DF87E}"/>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1" name="TextBox 50">
            <a:extLst>
              <a:ext uri="{FF2B5EF4-FFF2-40B4-BE49-F238E27FC236}">
                <a16:creationId xmlns:a16="http://schemas.microsoft.com/office/drawing/2014/main" id="{7821E98B-036F-8542-A7FF-3E6DFBAB55F6}"/>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sp>
        <p:nvSpPr>
          <p:cNvPr id="27" name="TextBox 26">
            <a:extLst>
              <a:ext uri="{FF2B5EF4-FFF2-40B4-BE49-F238E27FC236}">
                <a16:creationId xmlns:a16="http://schemas.microsoft.com/office/drawing/2014/main" id="{96F98A9B-1135-1042-9F76-06FB78EB3822}"/>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ISSUE 1: OVERCROWDING AT A&amp;E</a:t>
            </a:r>
          </a:p>
        </p:txBody>
      </p:sp>
      <p:pic>
        <p:nvPicPr>
          <p:cNvPr id="1026" name="Picture 2">
            <a:extLst>
              <a:ext uri="{FF2B5EF4-FFF2-40B4-BE49-F238E27FC236}">
                <a16:creationId xmlns:a16="http://schemas.microsoft.com/office/drawing/2014/main" id="{72B46F89-E3A9-5741-A6BE-D50F0D138D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810" y="2515355"/>
            <a:ext cx="8009584" cy="348539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5EB11C0-F0FC-D145-A345-25D1B0F64ED8}"/>
              </a:ext>
            </a:extLst>
          </p:cNvPr>
          <p:cNvSpPr txBox="1"/>
          <p:nvPr/>
        </p:nvSpPr>
        <p:spPr>
          <a:xfrm>
            <a:off x="375810" y="6342060"/>
            <a:ext cx="2762328" cy="307777"/>
          </a:xfrm>
          <a:prstGeom prst="rect">
            <a:avLst/>
          </a:prstGeom>
          <a:noFill/>
        </p:spPr>
        <p:txBody>
          <a:bodyPr wrap="square" rtlCol="0">
            <a:spAutoFit/>
          </a:bodyPr>
          <a:lstStyle/>
          <a:p>
            <a:r>
              <a:rPr lang="en-US" sz="1400" i="1" dirty="0">
                <a:solidFill>
                  <a:schemeClr val="bg1">
                    <a:lumMod val="50000"/>
                  </a:schemeClr>
                </a:solidFill>
                <a:latin typeface="Arial" panose="020B0604020202020204" pitchFamily="34" charset="0"/>
                <a:cs typeface="Arial" panose="020B0604020202020204" pitchFamily="34" charset="0"/>
              </a:rPr>
              <a:t>(</a:t>
            </a:r>
            <a:r>
              <a:rPr lang="en-US" sz="1400" i="1" dirty="0" err="1">
                <a:solidFill>
                  <a:schemeClr val="bg1">
                    <a:lumMod val="50000"/>
                  </a:schemeClr>
                </a:solidFill>
                <a:latin typeface="Arial" panose="020B0604020202020204" pitchFamily="34" charset="0"/>
                <a:cs typeface="Arial" panose="020B0604020202020204" pitchFamily="34" charset="0"/>
              </a:rPr>
              <a:t>Woon</a:t>
            </a:r>
            <a:r>
              <a:rPr lang="en-US" sz="1400" i="1" dirty="0">
                <a:solidFill>
                  <a:schemeClr val="bg1">
                    <a:lumMod val="50000"/>
                  </a:schemeClr>
                </a:solidFill>
                <a:latin typeface="Arial" panose="020B0604020202020204" pitchFamily="34" charset="0"/>
                <a:cs typeface="Arial" panose="020B0604020202020204" pitchFamily="34" charset="0"/>
              </a:rPr>
              <a:t>, 2022)</a:t>
            </a:r>
            <a:endParaRPr lang="en-US" sz="1400" b="1" i="1" dirty="0">
              <a:solidFill>
                <a:schemeClr val="bg1">
                  <a:lumMod val="50000"/>
                </a:schemeClr>
              </a:solidFill>
              <a:latin typeface="Arial" panose="020B0604020202020204" pitchFamily="34" charset="0"/>
              <a:cs typeface="Arial" panose="020B0604020202020204" pitchFamily="34" charset="0"/>
            </a:endParaRPr>
          </a:p>
        </p:txBody>
      </p:sp>
      <p:pic>
        <p:nvPicPr>
          <p:cNvPr id="35" name="Picture 34" descr="Icon&#10;&#10;Description automatically generated">
            <a:extLst>
              <a:ext uri="{FF2B5EF4-FFF2-40B4-BE49-F238E27FC236}">
                <a16:creationId xmlns:a16="http://schemas.microsoft.com/office/drawing/2014/main" id="{2FAD923F-157C-C247-A334-6EACC3B63B31}"/>
              </a:ext>
            </a:extLst>
          </p:cNvPr>
          <p:cNvPicPr>
            <a:picLocks noChangeAspect="1"/>
          </p:cNvPicPr>
          <p:nvPr/>
        </p:nvPicPr>
        <p:blipFill>
          <a:blip r:embed="rId7"/>
          <a:stretch>
            <a:fillRect/>
          </a:stretch>
        </p:blipFill>
        <p:spPr>
          <a:xfrm>
            <a:off x="9935890" y="3862965"/>
            <a:ext cx="399545" cy="399545"/>
          </a:xfrm>
          <a:prstGeom prst="rect">
            <a:avLst/>
          </a:prstGeom>
        </p:spPr>
      </p:pic>
      <p:sp>
        <p:nvSpPr>
          <p:cNvPr id="30" name="TextBox 29">
            <a:extLst>
              <a:ext uri="{FF2B5EF4-FFF2-40B4-BE49-F238E27FC236}">
                <a16:creationId xmlns:a16="http://schemas.microsoft.com/office/drawing/2014/main" id="{E7120534-4946-4446-8E99-0A645C7C6AA5}"/>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7C3B3655-109E-154C-B3A3-DE9344A968D4}"/>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38" name="Picture 37" descr="Icon&#10;&#10;Description automatically generated">
            <a:extLst>
              <a:ext uri="{FF2B5EF4-FFF2-40B4-BE49-F238E27FC236}">
                <a16:creationId xmlns:a16="http://schemas.microsoft.com/office/drawing/2014/main" id="{DB20B954-762B-F24E-AFB2-98FFA1690B2F}"/>
              </a:ext>
            </a:extLst>
          </p:cNvPr>
          <p:cNvPicPr>
            <a:picLocks noChangeAspect="1"/>
          </p:cNvPicPr>
          <p:nvPr/>
        </p:nvPicPr>
        <p:blipFill>
          <a:blip r:embed="rId8"/>
          <a:stretch>
            <a:fillRect/>
          </a:stretch>
        </p:blipFill>
        <p:spPr>
          <a:xfrm>
            <a:off x="9958411" y="4964303"/>
            <a:ext cx="361122" cy="361122"/>
          </a:xfrm>
          <a:prstGeom prst="rect">
            <a:avLst/>
          </a:prstGeom>
        </p:spPr>
      </p:pic>
      <p:sp>
        <p:nvSpPr>
          <p:cNvPr id="40" name="TextBox 39">
            <a:extLst>
              <a:ext uri="{FF2B5EF4-FFF2-40B4-BE49-F238E27FC236}">
                <a16:creationId xmlns:a16="http://schemas.microsoft.com/office/drawing/2014/main" id="{7E7C406C-9EE0-EC49-B7E9-6BB4EB80FECA}"/>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JEROME</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3111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a:solidFill>
                  <a:srgbClr val="221E20"/>
                </a:solidFill>
                <a:latin typeface="Arial" panose="020B0604020202020204" pitchFamily="34" charset="0"/>
                <a:cs typeface="Arial" panose="020B0604020202020204" pitchFamily="34" charset="0"/>
              </a:rPr>
              <a:t>OUR</a:t>
            </a:r>
          </a:p>
          <a:p>
            <a:r>
              <a:rPr lang="en-US" sz="1600" b="1">
                <a:solidFill>
                  <a:srgbClr val="221E20"/>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a:solidFill>
                  <a:schemeClr val="bg1"/>
                </a:solidFill>
                <a:latin typeface="Arial" panose="020B0604020202020204" pitchFamily="34" charset="0"/>
                <a:cs typeface="Arial" panose="020B0604020202020204" pitchFamily="34" charset="0"/>
              </a:rPr>
              <a:t>BUSINESS PROBLEM</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BUSINESS PROBLEM</a:t>
            </a:r>
            <a:endParaRPr lang="en-US" sz="2000" dirty="0">
              <a:solidFill>
                <a:srgbClr val="004E79"/>
              </a:solidFill>
              <a:latin typeface="Arial" panose="020B0604020202020204" pitchFamily="34" charset="0"/>
              <a:cs typeface="Arial" panose="020B0604020202020204" pitchFamily="34" charset="0"/>
            </a:endParaRPr>
          </a:p>
        </p:txBody>
      </p:sp>
      <p:pic>
        <p:nvPicPr>
          <p:cNvPr id="50" name="Picture 49">
            <a:extLst>
              <a:ext uri="{FF2B5EF4-FFF2-40B4-BE49-F238E27FC236}">
                <a16:creationId xmlns:a16="http://schemas.microsoft.com/office/drawing/2014/main" id="{40AFC9DC-AD93-D045-8E88-0AF0914DF87E}"/>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1" name="TextBox 50">
            <a:extLst>
              <a:ext uri="{FF2B5EF4-FFF2-40B4-BE49-F238E27FC236}">
                <a16:creationId xmlns:a16="http://schemas.microsoft.com/office/drawing/2014/main" id="{7821E98B-036F-8542-A7FF-3E6DFBAB55F6}"/>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sp>
        <p:nvSpPr>
          <p:cNvPr id="27" name="TextBox 26">
            <a:extLst>
              <a:ext uri="{FF2B5EF4-FFF2-40B4-BE49-F238E27FC236}">
                <a16:creationId xmlns:a16="http://schemas.microsoft.com/office/drawing/2014/main" id="{96F98A9B-1135-1042-9F76-06FB78EB3822}"/>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ISSUE 1: OVERCROWDING AT A&amp;E</a:t>
            </a:r>
          </a:p>
        </p:txBody>
      </p:sp>
      <p:pic>
        <p:nvPicPr>
          <p:cNvPr id="4" name="Graphic 3" descr="Man with solid fill">
            <a:extLst>
              <a:ext uri="{FF2B5EF4-FFF2-40B4-BE49-F238E27FC236}">
                <a16:creationId xmlns:a16="http://schemas.microsoft.com/office/drawing/2014/main" id="{033E3876-357A-4247-B7CE-D7B028A7E1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5870" y="2973990"/>
            <a:ext cx="2111905" cy="2111905"/>
          </a:xfrm>
          <a:prstGeom prst="rect">
            <a:avLst/>
          </a:prstGeom>
        </p:spPr>
      </p:pic>
      <p:pic>
        <p:nvPicPr>
          <p:cNvPr id="28" name="Graphic 27" descr="Man with solid fill">
            <a:extLst>
              <a:ext uri="{FF2B5EF4-FFF2-40B4-BE49-F238E27FC236}">
                <a16:creationId xmlns:a16="http://schemas.microsoft.com/office/drawing/2014/main" id="{688359E7-E475-B248-A24F-30014137A0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84402" y="2973990"/>
            <a:ext cx="2111905" cy="2111905"/>
          </a:xfrm>
          <a:prstGeom prst="rect">
            <a:avLst/>
          </a:prstGeom>
        </p:spPr>
      </p:pic>
      <p:pic>
        <p:nvPicPr>
          <p:cNvPr id="32" name="Graphic 31" descr="Man with solid fill">
            <a:extLst>
              <a:ext uri="{FF2B5EF4-FFF2-40B4-BE49-F238E27FC236}">
                <a16:creationId xmlns:a16="http://schemas.microsoft.com/office/drawing/2014/main" id="{B86F11E6-5486-5849-A947-3170E80092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12934" y="2973990"/>
            <a:ext cx="2111905" cy="2111905"/>
          </a:xfrm>
          <a:prstGeom prst="rect">
            <a:avLst/>
          </a:prstGeom>
        </p:spPr>
      </p:pic>
      <p:sp>
        <p:nvSpPr>
          <p:cNvPr id="34" name="TextBox 33">
            <a:extLst>
              <a:ext uri="{FF2B5EF4-FFF2-40B4-BE49-F238E27FC236}">
                <a16:creationId xmlns:a16="http://schemas.microsoft.com/office/drawing/2014/main" id="{48C5EE7A-58BD-6D4C-8871-ABA211F0B543}"/>
              </a:ext>
            </a:extLst>
          </p:cNvPr>
          <p:cNvSpPr txBox="1"/>
          <p:nvPr/>
        </p:nvSpPr>
        <p:spPr>
          <a:xfrm>
            <a:off x="762924" y="5063519"/>
            <a:ext cx="1491918" cy="461665"/>
          </a:xfrm>
          <a:prstGeom prst="rect">
            <a:avLst/>
          </a:prstGeom>
          <a:noFill/>
        </p:spPr>
        <p:txBody>
          <a:bodyPr wrap="square" rtlCol="0">
            <a:spAutoFit/>
          </a:bodyPr>
          <a:lstStyle/>
          <a:p>
            <a:pPr algn="ctr"/>
            <a:r>
              <a:rPr lang="en-US" sz="2400" b="1" dirty="0">
                <a:solidFill>
                  <a:srgbClr val="004E79"/>
                </a:solidFill>
                <a:latin typeface="Arial" panose="020B0604020202020204" pitchFamily="34" charset="0"/>
                <a:cs typeface="Arial" panose="020B0604020202020204" pitchFamily="34" charset="0"/>
              </a:rPr>
              <a:t>P1, P2</a:t>
            </a:r>
          </a:p>
        </p:txBody>
      </p:sp>
      <p:sp>
        <p:nvSpPr>
          <p:cNvPr id="35" name="TextBox 34">
            <a:extLst>
              <a:ext uri="{FF2B5EF4-FFF2-40B4-BE49-F238E27FC236}">
                <a16:creationId xmlns:a16="http://schemas.microsoft.com/office/drawing/2014/main" id="{57A8D7C7-572E-3E4F-978D-4EE339D50F48}"/>
              </a:ext>
            </a:extLst>
          </p:cNvPr>
          <p:cNvSpPr txBox="1"/>
          <p:nvPr/>
        </p:nvSpPr>
        <p:spPr>
          <a:xfrm>
            <a:off x="2604508" y="5074707"/>
            <a:ext cx="1491918" cy="461665"/>
          </a:xfrm>
          <a:prstGeom prst="rect">
            <a:avLst/>
          </a:prstGeom>
          <a:noFill/>
        </p:spPr>
        <p:txBody>
          <a:bodyPr wrap="square" rtlCol="0">
            <a:spAutoFit/>
          </a:bodyPr>
          <a:lstStyle/>
          <a:p>
            <a:pPr algn="ctr"/>
            <a:r>
              <a:rPr lang="en-US" sz="2400" b="1" dirty="0">
                <a:solidFill>
                  <a:schemeClr val="bg1">
                    <a:lumMod val="50000"/>
                  </a:schemeClr>
                </a:solidFill>
                <a:latin typeface="Arial" panose="020B0604020202020204" pitchFamily="34" charset="0"/>
                <a:cs typeface="Arial" panose="020B0604020202020204" pitchFamily="34" charset="0"/>
              </a:rPr>
              <a:t>P3, P4</a:t>
            </a:r>
          </a:p>
        </p:txBody>
      </p:sp>
      <p:sp>
        <p:nvSpPr>
          <p:cNvPr id="36" name="TextBox 35">
            <a:extLst>
              <a:ext uri="{FF2B5EF4-FFF2-40B4-BE49-F238E27FC236}">
                <a16:creationId xmlns:a16="http://schemas.microsoft.com/office/drawing/2014/main" id="{720EE0D1-A649-1A40-A269-64BFCFEC5E37}"/>
              </a:ext>
            </a:extLst>
          </p:cNvPr>
          <p:cNvSpPr txBox="1"/>
          <p:nvPr/>
        </p:nvSpPr>
        <p:spPr>
          <a:xfrm>
            <a:off x="375810" y="6342060"/>
            <a:ext cx="2762328" cy="307777"/>
          </a:xfrm>
          <a:prstGeom prst="rect">
            <a:avLst/>
          </a:prstGeom>
          <a:noFill/>
        </p:spPr>
        <p:txBody>
          <a:bodyPr wrap="square" rtlCol="0">
            <a:spAutoFit/>
          </a:bodyPr>
          <a:lstStyle/>
          <a:p>
            <a:r>
              <a:rPr lang="en-US" sz="1400" i="1" dirty="0">
                <a:solidFill>
                  <a:schemeClr val="bg1">
                    <a:lumMod val="50000"/>
                  </a:schemeClr>
                </a:solidFill>
                <a:latin typeface="Arial" panose="020B0604020202020204" pitchFamily="34" charset="0"/>
                <a:cs typeface="Arial" panose="020B0604020202020204" pitchFamily="34" charset="0"/>
              </a:rPr>
              <a:t>(</a:t>
            </a:r>
            <a:r>
              <a:rPr lang="en-US" sz="1400" i="1" dirty="0" err="1">
                <a:solidFill>
                  <a:schemeClr val="bg1">
                    <a:lumMod val="50000"/>
                  </a:schemeClr>
                </a:solidFill>
                <a:latin typeface="Arial" panose="020B0604020202020204" pitchFamily="34" charset="0"/>
                <a:cs typeface="Arial" panose="020B0604020202020204" pitchFamily="34" charset="0"/>
              </a:rPr>
              <a:t>Woon</a:t>
            </a:r>
            <a:r>
              <a:rPr lang="en-US" sz="1400" i="1" dirty="0">
                <a:solidFill>
                  <a:schemeClr val="bg1">
                    <a:lumMod val="50000"/>
                  </a:schemeClr>
                </a:solidFill>
                <a:latin typeface="Arial" panose="020B0604020202020204" pitchFamily="34" charset="0"/>
                <a:cs typeface="Arial" panose="020B0604020202020204" pitchFamily="34" charset="0"/>
              </a:rPr>
              <a:t>, 2022)</a:t>
            </a:r>
            <a:endParaRPr lang="en-US" sz="1400" b="1" i="1" dirty="0">
              <a:solidFill>
                <a:schemeClr val="bg1">
                  <a:lumMod val="5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3367E763-4277-B64F-918C-66098AE182CA}"/>
              </a:ext>
            </a:extLst>
          </p:cNvPr>
          <p:cNvCxnSpPr>
            <a:cxnSpLocks/>
          </p:cNvCxnSpPr>
          <p:nvPr/>
        </p:nvCxnSpPr>
        <p:spPr>
          <a:xfrm>
            <a:off x="5051699" y="2545424"/>
            <a:ext cx="20983" cy="342526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Graphic 13" descr="Watch with solid fill">
            <a:extLst>
              <a:ext uri="{FF2B5EF4-FFF2-40B4-BE49-F238E27FC236}">
                <a16:creationId xmlns:a16="http://schemas.microsoft.com/office/drawing/2014/main" id="{C913A574-E2D8-7448-8131-36D187CB48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56905" y="3006749"/>
            <a:ext cx="1489879" cy="1470612"/>
          </a:xfrm>
          <a:prstGeom prst="rect">
            <a:avLst/>
          </a:prstGeom>
        </p:spPr>
      </p:pic>
      <p:sp>
        <p:nvSpPr>
          <p:cNvPr id="40" name="TextBox 39">
            <a:extLst>
              <a:ext uri="{FF2B5EF4-FFF2-40B4-BE49-F238E27FC236}">
                <a16:creationId xmlns:a16="http://schemas.microsoft.com/office/drawing/2014/main" id="{3DF4C0B1-A9DF-6A45-AF51-F7AA7798207E}"/>
              </a:ext>
            </a:extLst>
          </p:cNvPr>
          <p:cNvSpPr txBox="1"/>
          <p:nvPr/>
        </p:nvSpPr>
        <p:spPr>
          <a:xfrm>
            <a:off x="6575994" y="3024068"/>
            <a:ext cx="2702987" cy="1569660"/>
          </a:xfrm>
          <a:prstGeom prst="rect">
            <a:avLst/>
          </a:prstGeom>
          <a:noFill/>
        </p:spPr>
        <p:txBody>
          <a:bodyPr wrap="square" rtlCol="0">
            <a:spAutoFit/>
          </a:bodyPr>
          <a:lstStyle/>
          <a:p>
            <a:r>
              <a:rPr lang="en-US" sz="4800" b="1" dirty="0">
                <a:solidFill>
                  <a:srgbClr val="004E79"/>
                </a:solidFill>
                <a:latin typeface="Arial" panose="020B0604020202020204" pitchFamily="34" charset="0"/>
                <a:cs typeface="Arial" panose="020B0604020202020204" pitchFamily="34" charset="0"/>
              </a:rPr>
              <a:t>SIX</a:t>
            </a:r>
          </a:p>
          <a:p>
            <a:r>
              <a:rPr lang="en-US" sz="4800" b="1" dirty="0">
                <a:solidFill>
                  <a:srgbClr val="004E79"/>
                </a:solidFill>
                <a:latin typeface="Arial" panose="020B0604020202020204" pitchFamily="34" charset="0"/>
                <a:cs typeface="Arial" panose="020B0604020202020204" pitchFamily="34" charset="0"/>
              </a:rPr>
              <a:t>HOURS</a:t>
            </a:r>
          </a:p>
        </p:txBody>
      </p:sp>
      <p:sp>
        <p:nvSpPr>
          <p:cNvPr id="43" name="TextBox 42">
            <a:extLst>
              <a:ext uri="{FF2B5EF4-FFF2-40B4-BE49-F238E27FC236}">
                <a16:creationId xmlns:a16="http://schemas.microsoft.com/office/drawing/2014/main" id="{FDB971DA-4720-6F4B-AD33-6F0A91C3EA5F}"/>
              </a:ext>
            </a:extLst>
          </p:cNvPr>
          <p:cNvSpPr txBox="1"/>
          <p:nvPr/>
        </p:nvSpPr>
        <p:spPr>
          <a:xfrm>
            <a:off x="5576395" y="4605774"/>
            <a:ext cx="3437825" cy="707886"/>
          </a:xfrm>
          <a:prstGeom prst="rect">
            <a:avLst/>
          </a:prstGeom>
          <a:noFill/>
        </p:spPr>
        <p:txBody>
          <a:bodyPr wrap="square" rtlCol="0">
            <a:spAutoFit/>
          </a:bodyPr>
          <a:lstStyle/>
          <a:p>
            <a:pPr algn="ctr"/>
            <a:r>
              <a:rPr lang="en-US" sz="4000" b="1" dirty="0">
                <a:solidFill>
                  <a:schemeClr val="bg1">
                    <a:lumMod val="50000"/>
                  </a:schemeClr>
                </a:solidFill>
                <a:latin typeface="Arial" panose="020B0604020202020204" pitchFamily="34" charset="0"/>
                <a:cs typeface="Arial" panose="020B0604020202020204" pitchFamily="34" charset="0"/>
              </a:rPr>
              <a:t>Waiting Time</a:t>
            </a:r>
          </a:p>
        </p:txBody>
      </p:sp>
      <p:pic>
        <p:nvPicPr>
          <p:cNvPr id="44" name="Picture 43" descr="Icon&#10;&#10;Description automatically generated">
            <a:extLst>
              <a:ext uri="{FF2B5EF4-FFF2-40B4-BE49-F238E27FC236}">
                <a16:creationId xmlns:a16="http://schemas.microsoft.com/office/drawing/2014/main" id="{0C52A9DE-4CB0-6348-9E81-F25E3E6026C9}"/>
              </a:ext>
            </a:extLst>
          </p:cNvPr>
          <p:cNvPicPr>
            <a:picLocks noChangeAspect="1"/>
          </p:cNvPicPr>
          <p:nvPr/>
        </p:nvPicPr>
        <p:blipFill>
          <a:blip r:embed="rId12"/>
          <a:stretch>
            <a:fillRect/>
          </a:stretch>
        </p:blipFill>
        <p:spPr>
          <a:xfrm>
            <a:off x="9935890" y="3862965"/>
            <a:ext cx="399545" cy="399545"/>
          </a:xfrm>
          <a:prstGeom prst="rect">
            <a:avLst/>
          </a:prstGeom>
        </p:spPr>
      </p:pic>
      <p:sp>
        <p:nvSpPr>
          <p:cNvPr id="46" name="TextBox 45">
            <a:extLst>
              <a:ext uri="{FF2B5EF4-FFF2-40B4-BE49-F238E27FC236}">
                <a16:creationId xmlns:a16="http://schemas.microsoft.com/office/drawing/2014/main" id="{C3855EB6-6D6F-6945-8E96-D6D3297FF013}"/>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FF3C7F9C-C1E4-EE41-A052-ABF0639C5888}"/>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52" name="Picture 51" descr="Icon&#10;&#10;Description automatically generated">
            <a:extLst>
              <a:ext uri="{FF2B5EF4-FFF2-40B4-BE49-F238E27FC236}">
                <a16:creationId xmlns:a16="http://schemas.microsoft.com/office/drawing/2014/main" id="{82E7DF0D-EABD-8C41-A200-58990CC56FCE}"/>
              </a:ext>
            </a:extLst>
          </p:cNvPr>
          <p:cNvPicPr>
            <a:picLocks noChangeAspect="1"/>
          </p:cNvPicPr>
          <p:nvPr/>
        </p:nvPicPr>
        <p:blipFill>
          <a:blip r:embed="rId13"/>
          <a:stretch>
            <a:fillRect/>
          </a:stretch>
        </p:blipFill>
        <p:spPr>
          <a:xfrm>
            <a:off x="9958411" y="4964303"/>
            <a:ext cx="361122" cy="361122"/>
          </a:xfrm>
          <a:prstGeom prst="rect">
            <a:avLst/>
          </a:prstGeom>
        </p:spPr>
      </p:pic>
      <p:sp>
        <p:nvSpPr>
          <p:cNvPr id="53" name="TextBox 52">
            <a:extLst>
              <a:ext uri="{FF2B5EF4-FFF2-40B4-BE49-F238E27FC236}">
                <a16:creationId xmlns:a16="http://schemas.microsoft.com/office/drawing/2014/main" id="{4854B2A7-EDA2-E048-B1B4-FF1D52D7483B}"/>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JEROME</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8314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OUR</a:t>
            </a:r>
          </a:p>
          <a:p>
            <a:r>
              <a:rPr lang="en-US" sz="1600" b="1" dirty="0">
                <a:solidFill>
                  <a:srgbClr val="221E20"/>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6679096" y="7893359"/>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6679096" y="8321386"/>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77877" y="7902846"/>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6086027" y="8321386"/>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4385686" y="7892012"/>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5002585" y="7892012"/>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4380171" y="8324951"/>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5002585" y="8321386"/>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2664796" y="7899041"/>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281696" y="7899041"/>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2654160" y="8332572"/>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281697" y="8321385"/>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a:solidFill>
                  <a:schemeClr val="bg1"/>
                </a:solidFill>
                <a:latin typeface="Arial" panose="020B0604020202020204" pitchFamily="34" charset="0"/>
                <a:cs typeface="Arial" panose="020B0604020202020204" pitchFamily="34" charset="0"/>
              </a:rPr>
              <a:t>BUSINESS PROBLEM</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ISSUE 1: OVERCROWDING AT A&amp;E</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BUSINESS PROBLEM</a:t>
            </a:r>
            <a:endParaRPr lang="en-US" sz="2000" dirty="0">
              <a:solidFill>
                <a:srgbClr val="004E79"/>
              </a:solidFill>
              <a:latin typeface="Arial" panose="020B0604020202020204" pitchFamily="34" charset="0"/>
              <a:cs typeface="Arial" panose="020B0604020202020204" pitchFamily="34" charset="0"/>
            </a:endParaRPr>
          </a:p>
        </p:txBody>
      </p:sp>
      <p:pic>
        <p:nvPicPr>
          <p:cNvPr id="50" name="Picture 49">
            <a:extLst>
              <a:ext uri="{FF2B5EF4-FFF2-40B4-BE49-F238E27FC236}">
                <a16:creationId xmlns:a16="http://schemas.microsoft.com/office/drawing/2014/main" id="{40AFC9DC-AD93-D045-8E88-0AF0914DF87E}"/>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1" name="TextBox 50">
            <a:extLst>
              <a:ext uri="{FF2B5EF4-FFF2-40B4-BE49-F238E27FC236}">
                <a16:creationId xmlns:a16="http://schemas.microsoft.com/office/drawing/2014/main" id="{7821E98B-036F-8542-A7FF-3E6DFBAB55F6}"/>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graphicFrame>
        <p:nvGraphicFramePr>
          <p:cNvPr id="5" name="Chart 4">
            <a:extLst>
              <a:ext uri="{FF2B5EF4-FFF2-40B4-BE49-F238E27FC236}">
                <a16:creationId xmlns:a16="http://schemas.microsoft.com/office/drawing/2014/main" id="{1971D349-65A4-5C41-8AAF-3858909743F0}"/>
              </a:ext>
            </a:extLst>
          </p:cNvPr>
          <p:cNvGraphicFramePr/>
          <p:nvPr/>
        </p:nvGraphicFramePr>
        <p:xfrm>
          <a:off x="1075017" y="2288530"/>
          <a:ext cx="3662415" cy="310615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2" name="Chart 51">
            <a:extLst>
              <a:ext uri="{FF2B5EF4-FFF2-40B4-BE49-F238E27FC236}">
                <a16:creationId xmlns:a16="http://schemas.microsoft.com/office/drawing/2014/main" id="{49432B7A-2B17-CF40-AA13-31ACFA39EDDC}"/>
              </a:ext>
            </a:extLst>
          </p:cNvPr>
          <p:cNvGraphicFramePr/>
          <p:nvPr/>
        </p:nvGraphicFramePr>
        <p:xfrm>
          <a:off x="5100867" y="2288530"/>
          <a:ext cx="3662416" cy="3106152"/>
        </p:xfrm>
        <a:graphic>
          <a:graphicData uri="http://schemas.openxmlformats.org/drawingml/2006/chart">
            <c:chart xmlns:c="http://schemas.openxmlformats.org/drawingml/2006/chart" xmlns:r="http://schemas.openxmlformats.org/officeDocument/2006/relationships" r:id="rId7"/>
          </a:graphicData>
        </a:graphic>
      </p:graphicFrame>
      <p:sp>
        <p:nvSpPr>
          <p:cNvPr id="53" name="TextBox 52">
            <a:extLst>
              <a:ext uri="{FF2B5EF4-FFF2-40B4-BE49-F238E27FC236}">
                <a16:creationId xmlns:a16="http://schemas.microsoft.com/office/drawing/2014/main" id="{1B3F0FF7-BF2D-8243-85E7-CC31D0FEC50E}"/>
              </a:ext>
            </a:extLst>
          </p:cNvPr>
          <p:cNvSpPr txBox="1"/>
          <p:nvPr/>
        </p:nvSpPr>
        <p:spPr>
          <a:xfrm>
            <a:off x="1955069" y="3549218"/>
            <a:ext cx="1900733" cy="584775"/>
          </a:xfrm>
          <a:prstGeom prst="rect">
            <a:avLst/>
          </a:prstGeom>
          <a:noFill/>
        </p:spPr>
        <p:txBody>
          <a:bodyPr wrap="square" rtlCol="0">
            <a:spAutoFit/>
          </a:bodyPr>
          <a:lstStyle/>
          <a:p>
            <a:pPr algn="ctr"/>
            <a:r>
              <a:rPr lang="en-US" sz="3200" b="1" dirty="0">
                <a:solidFill>
                  <a:srgbClr val="004E79"/>
                </a:solidFill>
                <a:latin typeface="Arial" panose="020B0604020202020204" pitchFamily="34" charset="0"/>
                <a:cs typeface="Arial" panose="020B0604020202020204" pitchFamily="34" charset="0"/>
              </a:rPr>
              <a:t>64%</a:t>
            </a:r>
          </a:p>
        </p:txBody>
      </p:sp>
      <p:sp>
        <p:nvSpPr>
          <p:cNvPr id="55" name="TextBox 54">
            <a:extLst>
              <a:ext uri="{FF2B5EF4-FFF2-40B4-BE49-F238E27FC236}">
                <a16:creationId xmlns:a16="http://schemas.microsoft.com/office/drawing/2014/main" id="{24C6C4A4-8BF7-054E-9715-F5AA1ABF9955}"/>
              </a:ext>
            </a:extLst>
          </p:cNvPr>
          <p:cNvSpPr txBox="1"/>
          <p:nvPr/>
        </p:nvSpPr>
        <p:spPr>
          <a:xfrm>
            <a:off x="5982041" y="3545285"/>
            <a:ext cx="1900733" cy="584775"/>
          </a:xfrm>
          <a:prstGeom prst="rect">
            <a:avLst/>
          </a:prstGeom>
          <a:noFill/>
        </p:spPr>
        <p:txBody>
          <a:bodyPr wrap="square" rtlCol="0">
            <a:spAutoFit/>
          </a:bodyPr>
          <a:lstStyle/>
          <a:p>
            <a:pPr algn="ctr"/>
            <a:r>
              <a:rPr lang="en-US" sz="3200" b="1" dirty="0">
                <a:solidFill>
                  <a:srgbClr val="004E79"/>
                </a:solidFill>
                <a:latin typeface="Arial" panose="020B0604020202020204" pitchFamily="34" charset="0"/>
                <a:cs typeface="Arial" panose="020B0604020202020204" pitchFamily="34" charset="0"/>
              </a:rPr>
              <a:t>89%</a:t>
            </a:r>
          </a:p>
        </p:txBody>
      </p:sp>
      <p:sp>
        <p:nvSpPr>
          <p:cNvPr id="58" name="TextBox 57">
            <a:extLst>
              <a:ext uri="{FF2B5EF4-FFF2-40B4-BE49-F238E27FC236}">
                <a16:creationId xmlns:a16="http://schemas.microsoft.com/office/drawing/2014/main" id="{66D24D48-135A-5347-8402-D15D10A16FDD}"/>
              </a:ext>
            </a:extLst>
          </p:cNvPr>
          <p:cNvSpPr txBox="1"/>
          <p:nvPr/>
        </p:nvSpPr>
        <p:spPr>
          <a:xfrm>
            <a:off x="1524271" y="5296456"/>
            <a:ext cx="2762328" cy="830997"/>
          </a:xfrm>
          <a:prstGeom prst="rect">
            <a:avLst/>
          </a:prstGeom>
          <a:noFill/>
        </p:spPr>
        <p:txBody>
          <a:bodyPr wrap="square" rtlCol="0">
            <a:spAutoFit/>
          </a:bodyPr>
          <a:lstStyle/>
          <a:p>
            <a:pPr algn="ctr"/>
            <a:r>
              <a:rPr lang="en-US" sz="2400" dirty="0">
                <a:solidFill>
                  <a:schemeClr val="tx1">
                    <a:lumMod val="65000"/>
                    <a:lumOff val="35000"/>
                  </a:schemeClr>
                </a:solidFill>
                <a:latin typeface="Arial" panose="020B0604020202020204" pitchFamily="34" charset="0"/>
                <a:cs typeface="Arial" panose="020B0604020202020204" pitchFamily="34" charset="0"/>
              </a:rPr>
              <a:t>% Occupancy of </a:t>
            </a:r>
            <a:r>
              <a:rPr lang="en-US" sz="2400" b="1" dirty="0">
                <a:solidFill>
                  <a:schemeClr val="tx1">
                    <a:lumMod val="65000"/>
                    <a:lumOff val="35000"/>
                  </a:schemeClr>
                </a:solidFill>
                <a:latin typeface="Arial" panose="020B0604020202020204" pitchFamily="34" charset="0"/>
                <a:cs typeface="Arial" panose="020B0604020202020204" pitchFamily="34" charset="0"/>
              </a:rPr>
              <a:t>ICU Beds</a:t>
            </a:r>
          </a:p>
        </p:txBody>
      </p:sp>
      <p:sp>
        <p:nvSpPr>
          <p:cNvPr id="59" name="TextBox 58">
            <a:extLst>
              <a:ext uri="{FF2B5EF4-FFF2-40B4-BE49-F238E27FC236}">
                <a16:creationId xmlns:a16="http://schemas.microsoft.com/office/drawing/2014/main" id="{39FE40B4-3523-E54B-8584-AA4F088508C1}"/>
              </a:ext>
            </a:extLst>
          </p:cNvPr>
          <p:cNvSpPr txBox="1"/>
          <p:nvPr/>
        </p:nvSpPr>
        <p:spPr>
          <a:xfrm>
            <a:off x="5550911" y="5296456"/>
            <a:ext cx="2762328" cy="830997"/>
          </a:xfrm>
          <a:prstGeom prst="rect">
            <a:avLst/>
          </a:prstGeom>
          <a:noFill/>
        </p:spPr>
        <p:txBody>
          <a:bodyPr wrap="square" rtlCol="0">
            <a:spAutoFit/>
          </a:bodyPr>
          <a:lstStyle/>
          <a:p>
            <a:pPr algn="ctr"/>
            <a:r>
              <a:rPr lang="en-US" sz="2400" dirty="0">
                <a:solidFill>
                  <a:schemeClr val="tx1">
                    <a:lumMod val="65000"/>
                    <a:lumOff val="35000"/>
                  </a:schemeClr>
                </a:solidFill>
                <a:latin typeface="Arial" panose="020B0604020202020204" pitchFamily="34" charset="0"/>
                <a:cs typeface="Arial" panose="020B0604020202020204" pitchFamily="34" charset="0"/>
              </a:rPr>
              <a:t>% Occupancy of </a:t>
            </a:r>
            <a:r>
              <a:rPr lang="en-US" sz="2400" b="1" dirty="0">
                <a:solidFill>
                  <a:schemeClr val="tx1">
                    <a:lumMod val="65000"/>
                    <a:lumOff val="35000"/>
                  </a:schemeClr>
                </a:solidFill>
                <a:latin typeface="Arial" panose="020B0604020202020204" pitchFamily="34" charset="0"/>
                <a:cs typeface="Arial" panose="020B0604020202020204" pitchFamily="34" charset="0"/>
              </a:rPr>
              <a:t>Isolation Beds</a:t>
            </a:r>
          </a:p>
        </p:txBody>
      </p:sp>
      <p:sp>
        <p:nvSpPr>
          <p:cNvPr id="60" name="TextBox 59">
            <a:extLst>
              <a:ext uri="{FF2B5EF4-FFF2-40B4-BE49-F238E27FC236}">
                <a16:creationId xmlns:a16="http://schemas.microsoft.com/office/drawing/2014/main" id="{CEA86FED-AECC-3D4C-9E7E-54397E61D953}"/>
              </a:ext>
            </a:extLst>
          </p:cNvPr>
          <p:cNvSpPr txBox="1"/>
          <p:nvPr/>
        </p:nvSpPr>
        <p:spPr>
          <a:xfrm>
            <a:off x="375810" y="6342060"/>
            <a:ext cx="2762328" cy="307777"/>
          </a:xfrm>
          <a:prstGeom prst="rect">
            <a:avLst/>
          </a:prstGeom>
          <a:noFill/>
        </p:spPr>
        <p:txBody>
          <a:bodyPr wrap="square" rtlCol="0">
            <a:spAutoFit/>
          </a:bodyPr>
          <a:lstStyle/>
          <a:p>
            <a:r>
              <a:rPr lang="en-US" sz="1400" i="1" dirty="0">
                <a:solidFill>
                  <a:schemeClr val="bg1">
                    <a:lumMod val="50000"/>
                  </a:schemeClr>
                </a:solidFill>
                <a:latin typeface="Arial" panose="020B0604020202020204" pitchFamily="34" charset="0"/>
                <a:cs typeface="Arial" panose="020B0604020202020204" pitchFamily="34" charset="0"/>
              </a:rPr>
              <a:t>(Teo, 2021)</a:t>
            </a:r>
            <a:endParaRPr lang="en-US" sz="1400" b="1" i="1" dirty="0">
              <a:solidFill>
                <a:schemeClr val="bg1">
                  <a:lumMod val="50000"/>
                </a:schemeClr>
              </a:solidFill>
              <a:latin typeface="Arial" panose="020B0604020202020204" pitchFamily="34" charset="0"/>
              <a:cs typeface="Arial" panose="020B0604020202020204" pitchFamily="34" charset="0"/>
            </a:endParaRPr>
          </a:p>
        </p:txBody>
      </p:sp>
      <p:pic>
        <p:nvPicPr>
          <p:cNvPr id="63" name="Picture 62" descr="Icon&#10;&#10;Description automatically generated">
            <a:extLst>
              <a:ext uri="{FF2B5EF4-FFF2-40B4-BE49-F238E27FC236}">
                <a16:creationId xmlns:a16="http://schemas.microsoft.com/office/drawing/2014/main" id="{CC0AF101-C77C-2947-8187-C6594D654845}"/>
              </a:ext>
            </a:extLst>
          </p:cNvPr>
          <p:cNvPicPr>
            <a:picLocks noChangeAspect="1"/>
          </p:cNvPicPr>
          <p:nvPr/>
        </p:nvPicPr>
        <p:blipFill>
          <a:blip r:embed="rId8"/>
          <a:stretch>
            <a:fillRect/>
          </a:stretch>
        </p:blipFill>
        <p:spPr>
          <a:xfrm>
            <a:off x="9935890" y="3862965"/>
            <a:ext cx="399545" cy="399545"/>
          </a:xfrm>
          <a:prstGeom prst="rect">
            <a:avLst/>
          </a:prstGeom>
        </p:spPr>
      </p:pic>
      <p:sp>
        <p:nvSpPr>
          <p:cNvPr id="65" name="TextBox 64">
            <a:extLst>
              <a:ext uri="{FF2B5EF4-FFF2-40B4-BE49-F238E27FC236}">
                <a16:creationId xmlns:a16="http://schemas.microsoft.com/office/drawing/2014/main" id="{23840336-8333-9040-9082-48FA962A7143}"/>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A195A258-31F3-8749-8F6B-3B197F5C7E44}"/>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67" name="Picture 66" descr="Icon&#10;&#10;Description automatically generated">
            <a:extLst>
              <a:ext uri="{FF2B5EF4-FFF2-40B4-BE49-F238E27FC236}">
                <a16:creationId xmlns:a16="http://schemas.microsoft.com/office/drawing/2014/main" id="{03B648A5-9BFD-B747-92CA-15DAB11CC2ED}"/>
              </a:ext>
            </a:extLst>
          </p:cNvPr>
          <p:cNvPicPr>
            <a:picLocks noChangeAspect="1"/>
          </p:cNvPicPr>
          <p:nvPr/>
        </p:nvPicPr>
        <p:blipFill>
          <a:blip r:embed="rId9"/>
          <a:stretch>
            <a:fillRect/>
          </a:stretch>
        </p:blipFill>
        <p:spPr>
          <a:xfrm>
            <a:off x="9958411" y="4964303"/>
            <a:ext cx="361122" cy="361122"/>
          </a:xfrm>
          <a:prstGeom prst="rect">
            <a:avLst/>
          </a:prstGeom>
        </p:spPr>
      </p:pic>
      <p:sp>
        <p:nvSpPr>
          <p:cNvPr id="68" name="TextBox 67">
            <a:extLst>
              <a:ext uri="{FF2B5EF4-FFF2-40B4-BE49-F238E27FC236}">
                <a16:creationId xmlns:a16="http://schemas.microsoft.com/office/drawing/2014/main" id="{FD64CC8E-46AD-6B43-ABBF-B4515D406708}"/>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JEROME</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91893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B11306-C21E-484C-9E59-62EB3F49C1BE}"/>
              </a:ext>
            </a:extLst>
          </p:cNvPr>
          <p:cNvPicPr>
            <a:picLocks noChangeAspect="1"/>
          </p:cNvPicPr>
          <p:nvPr/>
        </p:nvPicPr>
        <p:blipFill>
          <a:blip r:embed="rId3"/>
          <a:stretch>
            <a:fillRect/>
          </a:stretch>
        </p:blipFill>
        <p:spPr>
          <a:xfrm>
            <a:off x="1510300" y="2273970"/>
            <a:ext cx="7058009" cy="3979697"/>
          </a:xfrm>
          <a:prstGeom prst="rect">
            <a:avLst/>
          </a:prstGeom>
        </p:spPr>
      </p:pic>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a:solidFill>
                  <a:srgbClr val="221E20"/>
                </a:solidFill>
                <a:latin typeface="Arial" panose="020B0604020202020204" pitchFamily="34" charset="0"/>
                <a:cs typeface="Arial" panose="020B0604020202020204" pitchFamily="34" charset="0"/>
              </a:rPr>
              <a:t>OUR</a:t>
            </a:r>
          </a:p>
          <a:p>
            <a:r>
              <a:rPr lang="en-US" sz="1600" b="1">
                <a:solidFill>
                  <a:srgbClr val="221E20"/>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a:solidFill>
                  <a:schemeClr val="bg1"/>
                </a:solidFill>
                <a:latin typeface="Arial" panose="020B0604020202020204" pitchFamily="34" charset="0"/>
                <a:cs typeface="Arial" panose="020B0604020202020204" pitchFamily="34" charset="0"/>
              </a:rPr>
              <a:t>BUSINESS PROBLEM</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BUSINESS PROBLEM</a:t>
            </a:r>
            <a:endParaRPr lang="en-US" sz="2000" dirty="0">
              <a:solidFill>
                <a:srgbClr val="004E79"/>
              </a:solidFill>
              <a:latin typeface="Arial" panose="020B0604020202020204" pitchFamily="34" charset="0"/>
              <a:cs typeface="Arial" panose="020B0604020202020204" pitchFamily="34" charset="0"/>
            </a:endParaRPr>
          </a:p>
        </p:txBody>
      </p:sp>
      <p:pic>
        <p:nvPicPr>
          <p:cNvPr id="50" name="Picture 49">
            <a:extLst>
              <a:ext uri="{FF2B5EF4-FFF2-40B4-BE49-F238E27FC236}">
                <a16:creationId xmlns:a16="http://schemas.microsoft.com/office/drawing/2014/main" id="{40AFC9DC-AD93-D045-8E88-0AF0914DF87E}"/>
              </a:ext>
            </a:extLst>
          </p:cNvPr>
          <p:cNvPicPr>
            <a:picLocks noChangeAspect="1"/>
          </p:cNvPicPr>
          <p:nvPr/>
        </p:nvPicPr>
        <p:blipFill rotWithShape="1">
          <a:blip r:embed="rId6"/>
          <a:srcRect b="38985"/>
          <a:stretch/>
        </p:blipFill>
        <p:spPr>
          <a:xfrm>
            <a:off x="10416531" y="5776711"/>
            <a:ext cx="1625568" cy="565349"/>
          </a:xfrm>
          <a:prstGeom prst="rect">
            <a:avLst/>
          </a:prstGeom>
        </p:spPr>
      </p:pic>
      <p:sp>
        <p:nvSpPr>
          <p:cNvPr id="51" name="TextBox 50">
            <a:extLst>
              <a:ext uri="{FF2B5EF4-FFF2-40B4-BE49-F238E27FC236}">
                <a16:creationId xmlns:a16="http://schemas.microsoft.com/office/drawing/2014/main" id="{7821E98B-036F-8542-A7FF-3E6DFBAB55F6}"/>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sp>
        <p:nvSpPr>
          <p:cNvPr id="27" name="TextBox 26">
            <a:extLst>
              <a:ext uri="{FF2B5EF4-FFF2-40B4-BE49-F238E27FC236}">
                <a16:creationId xmlns:a16="http://schemas.microsoft.com/office/drawing/2014/main" id="{96F98A9B-1135-1042-9F76-06FB78EB3822}"/>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ISSUE 1: OVERCROWDING AT A&amp;E</a:t>
            </a:r>
          </a:p>
        </p:txBody>
      </p:sp>
      <p:sp>
        <p:nvSpPr>
          <p:cNvPr id="36" name="TextBox 35">
            <a:extLst>
              <a:ext uri="{FF2B5EF4-FFF2-40B4-BE49-F238E27FC236}">
                <a16:creationId xmlns:a16="http://schemas.microsoft.com/office/drawing/2014/main" id="{720EE0D1-A649-1A40-A269-64BFCFEC5E37}"/>
              </a:ext>
            </a:extLst>
          </p:cNvPr>
          <p:cNvSpPr txBox="1"/>
          <p:nvPr/>
        </p:nvSpPr>
        <p:spPr>
          <a:xfrm>
            <a:off x="375810" y="6342060"/>
            <a:ext cx="2762328" cy="307777"/>
          </a:xfrm>
          <a:prstGeom prst="rect">
            <a:avLst/>
          </a:prstGeom>
          <a:noFill/>
        </p:spPr>
        <p:txBody>
          <a:bodyPr wrap="square" rtlCol="0">
            <a:spAutoFit/>
          </a:bodyPr>
          <a:lstStyle/>
          <a:p>
            <a:r>
              <a:rPr lang="en-US" sz="1400" i="1" dirty="0">
                <a:solidFill>
                  <a:schemeClr val="bg1">
                    <a:lumMod val="50000"/>
                  </a:schemeClr>
                </a:solidFill>
                <a:latin typeface="Arial" panose="020B0604020202020204" pitchFamily="34" charset="0"/>
                <a:cs typeface="Arial" panose="020B0604020202020204" pitchFamily="34" charset="0"/>
              </a:rPr>
              <a:t>(MOH, 2022)</a:t>
            </a:r>
            <a:endParaRPr lang="en-US" sz="1400" b="1" i="1" dirty="0">
              <a:solidFill>
                <a:schemeClr val="bg1">
                  <a:lumMod val="50000"/>
                </a:schemeClr>
              </a:solidFill>
              <a:latin typeface="Arial" panose="020B0604020202020204" pitchFamily="34" charset="0"/>
              <a:cs typeface="Arial" panose="020B0604020202020204" pitchFamily="34" charset="0"/>
            </a:endParaRPr>
          </a:p>
        </p:txBody>
      </p:sp>
      <p:pic>
        <p:nvPicPr>
          <p:cNvPr id="34" name="Picture 33" descr="Icon&#10;&#10;Description automatically generated">
            <a:extLst>
              <a:ext uri="{FF2B5EF4-FFF2-40B4-BE49-F238E27FC236}">
                <a16:creationId xmlns:a16="http://schemas.microsoft.com/office/drawing/2014/main" id="{3DD3624F-0F80-2B4A-AFC0-87980C3A7B33}"/>
              </a:ext>
            </a:extLst>
          </p:cNvPr>
          <p:cNvPicPr>
            <a:picLocks noChangeAspect="1"/>
          </p:cNvPicPr>
          <p:nvPr/>
        </p:nvPicPr>
        <p:blipFill>
          <a:blip r:embed="rId7"/>
          <a:stretch>
            <a:fillRect/>
          </a:stretch>
        </p:blipFill>
        <p:spPr>
          <a:xfrm>
            <a:off x="9935890" y="3862965"/>
            <a:ext cx="399545" cy="399545"/>
          </a:xfrm>
          <a:prstGeom prst="rect">
            <a:avLst/>
          </a:prstGeom>
        </p:spPr>
      </p:pic>
      <p:sp>
        <p:nvSpPr>
          <p:cNvPr id="30" name="TextBox 29">
            <a:extLst>
              <a:ext uri="{FF2B5EF4-FFF2-40B4-BE49-F238E27FC236}">
                <a16:creationId xmlns:a16="http://schemas.microsoft.com/office/drawing/2014/main" id="{70CCCC4F-0D98-E64E-B763-728965E83415}"/>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E9351302-DEDC-A140-B7C5-7372A0FB6D8F}"/>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38" name="Picture 37" descr="Icon&#10;&#10;Description automatically generated">
            <a:extLst>
              <a:ext uri="{FF2B5EF4-FFF2-40B4-BE49-F238E27FC236}">
                <a16:creationId xmlns:a16="http://schemas.microsoft.com/office/drawing/2014/main" id="{9FE06DB3-5AD6-A84E-AC11-DA92D9BFC661}"/>
              </a:ext>
            </a:extLst>
          </p:cNvPr>
          <p:cNvPicPr>
            <a:picLocks noChangeAspect="1"/>
          </p:cNvPicPr>
          <p:nvPr/>
        </p:nvPicPr>
        <p:blipFill>
          <a:blip r:embed="rId8"/>
          <a:stretch>
            <a:fillRect/>
          </a:stretch>
        </p:blipFill>
        <p:spPr>
          <a:xfrm>
            <a:off x="9958411" y="4964303"/>
            <a:ext cx="361122" cy="361122"/>
          </a:xfrm>
          <a:prstGeom prst="rect">
            <a:avLst/>
          </a:prstGeom>
        </p:spPr>
      </p:pic>
      <p:sp>
        <p:nvSpPr>
          <p:cNvPr id="40" name="TextBox 39">
            <a:extLst>
              <a:ext uri="{FF2B5EF4-FFF2-40B4-BE49-F238E27FC236}">
                <a16:creationId xmlns:a16="http://schemas.microsoft.com/office/drawing/2014/main" id="{B3CEC517-8ED8-D640-A8F0-5C0245061C8B}"/>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JEROME</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1299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a:solidFill>
                  <a:srgbClr val="221E20"/>
                </a:solidFill>
                <a:latin typeface="Arial" panose="020B0604020202020204" pitchFamily="34" charset="0"/>
                <a:cs typeface="Arial" panose="020B0604020202020204" pitchFamily="34" charset="0"/>
              </a:rPr>
              <a:t>OUR</a:t>
            </a:r>
          </a:p>
          <a:p>
            <a:r>
              <a:rPr lang="en-US" sz="1600" b="1">
                <a:solidFill>
                  <a:srgbClr val="221E20"/>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a:solidFill>
                  <a:schemeClr val="bg1"/>
                </a:solidFill>
                <a:latin typeface="Arial" panose="020B0604020202020204" pitchFamily="34" charset="0"/>
                <a:cs typeface="Arial" panose="020B0604020202020204" pitchFamily="34" charset="0"/>
              </a:rPr>
              <a:t>BUSINESS PROBLEM</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BUSINESS PROBLEM</a:t>
            </a:r>
            <a:endParaRPr lang="en-US" sz="2000" dirty="0">
              <a:solidFill>
                <a:srgbClr val="004E79"/>
              </a:solidFill>
              <a:latin typeface="Arial" panose="020B0604020202020204" pitchFamily="34" charset="0"/>
              <a:cs typeface="Arial" panose="020B0604020202020204" pitchFamily="34" charset="0"/>
            </a:endParaRPr>
          </a:p>
        </p:txBody>
      </p:sp>
      <p:pic>
        <p:nvPicPr>
          <p:cNvPr id="50" name="Picture 49">
            <a:extLst>
              <a:ext uri="{FF2B5EF4-FFF2-40B4-BE49-F238E27FC236}">
                <a16:creationId xmlns:a16="http://schemas.microsoft.com/office/drawing/2014/main" id="{40AFC9DC-AD93-D045-8E88-0AF0914DF87E}"/>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1" name="TextBox 50">
            <a:extLst>
              <a:ext uri="{FF2B5EF4-FFF2-40B4-BE49-F238E27FC236}">
                <a16:creationId xmlns:a16="http://schemas.microsoft.com/office/drawing/2014/main" id="{7821E98B-036F-8542-A7FF-3E6DFBAB55F6}"/>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sp>
        <p:nvSpPr>
          <p:cNvPr id="27" name="TextBox 26">
            <a:extLst>
              <a:ext uri="{FF2B5EF4-FFF2-40B4-BE49-F238E27FC236}">
                <a16:creationId xmlns:a16="http://schemas.microsoft.com/office/drawing/2014/main" id="{96F98A9B-1135-1042-9F76-06FB78EB3822}"/>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ISSUE 2: STANDARDISED LEVEL OF CARE</a:t>
            </a:r>
          </a:p>
        </p:txBody>
      </p:sp>
      <p:sp>
        <p:nvSpPr>
          <p:cNvPr id="36" name="TextBox 35">
            <a:extLst>
              <a:ext uri="{FF2B5EF4-FFF2-40B4-BE49-F238E27FC236}">
                <a16:creationId xmlns:a16="http://schemas.microsoft.com/office/drawing/2014/main" id="{720EE0D1-A649-1A40-A269-64BFCFEC5E37}"/>
              </a:ext>
            </a:extLst>
          </p:cNvPr>
          <p:cNvSpPr txBox="1"/>
          <p:nvPr/>
        </p:nvSpPr>
        <p:spPr>
          <a:xfrm>
            <a:off x="375810" y="4646422"/>
            <a:ext cx="2762328" cy="307777"/>
          </a:xfrm>
          <a:prstGeom prst="rect">
            <a:avLst/>
          </a:prstGeom>
          <a:noFill/>
        </p:spPr>
        <p:txBody>
          <a:bodyPr wrap="square" rtlCol="0">
            <a:spAutoFit/>
          </a:bodyPr>
          <a:lstStyle/>
          <a:p>
            <a:r>
              <a:rPr lang="en-US" sz="1400" i="1" dirty="0">
                <a:solidFill>
                  <a:schemeClr val="bg1">
                    <a:lumMod val="50000"/>
                  </a:schemeClr>
                </a:solidFill>
                <a:latin typeface="Arial" panose="020B0604020202020204" pitchFamily="34" charset="0"/>
                <a:cs typeface="Arial" panose="020B0604020202020204" pitchFamily="34" charset="0"/>
              </a:rPr>
              <a:t>(French, et al., 2022)</a:t>
            </a:r>
            <a:endParaRPr lang="en-US" sz="1400" b="1" i="1" dirty="0">
              <a:solidFill>
                <a:schemeClr val="bg1">
                  <a:lumMod val="50000"/>
                </a:schemeClr>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79DD404F-EC60-454A-9E16-B01E2BAB51A9}"/>
              </a:ext>
            </a:extLst>
          </p:cNvPr>
          <p:cNvSpPr txBox="1"/>
          <p:nvPr/>
        </p:nvSpPr>
        <p:spPr>
          <a:xfrm>
            <a:off x="375810" y="2788464"/>
            <a:ext cx="9039560" cy="1938992"/>
          </a:xfrm>
          <a:prstGeom prst="rect">
            <a:avLst/>
          </a:prstGeom>
          <a:noFill/>
        </p:spPr>
        <p:txBody>
          <a:bodyPr wrap="square" rtlCol="0" anchor="t">
            <a:spAutoFit/>
          </a:bodyPr>
          <a:lstStyle/>
          <a:p>
            <a:r>
              <a:rPr lang="en-US" sz="2400" b="1" dirty="0">
                <a:solidFill>
                  <a:schemeClr val="tx1">
                    <a:lumMod val="65000"/>
                    <a:lumOff val="35000"/>
                  </a:schemeClr>
                </a:solidFill>
                <a:latin typeface="Arial" panose="020B0604020202020204" pitchFamily="34" charset="0"/>
                <a:cs typeface="Arial" panose="020B0604020202020204" pitchFamily="34" charset="0"/>
              </a:rPr>
              <a:t>Lack of care differentiation between patients </a:t>
            </a:r>
            <a:r>
              <a:rPr lang="en-US" sz="2400" dirty="0">
                <a:solidFill>
                  <a:schemeClr val="tx1">
                    <a:lumMod val="65000"/>
                    <a:lumOff val="35000"/>
                  </a:schemeClr>
                </a:solidFill>
                <a:latin typeface="Arial" panose="020B0604020202020204" pitchFamily="34" charset="0"/>
                <a:cs typeface="Arial" panose="020B0604020202020204" pitchFamily="34" charset="0"/>
              </a:rPr>
              <a:t>who have been admitted to hospitals</a:t>
            </a:r>
          </a:p>
          <a:p>
            <a:endParaRPr lang="en-US" sz="2400" dirty="0">
              <a:solidFill>
                <a:schemeClr val="tx1">
                  <a:lumMod val="65000"/>
                  <a:lumOff val="35000"/>
                </a:schemeClr>
              </a:solidFill>
              <a:latin typeface="Arial" panose="020B0604020202020204" pitchFamily="34" charset="0"/>
              <a:cs typeface="Arial" panose="020B0604020202020204" pitchFamily="34" charset="0"/>
            </a:endParaRPr>
          </a:p>
          <a:p>
            <a:r>
              <a:rPr lang="en-US" sz="2400" dirty="0">
                <a:solidFill>
                  <a:schemeClr val="tx1">
                    <a:lumMod val="65000"/>
                    <a:lumOff val="35000"/>
                  </a:schemeClr>
                </a:solidFill>
                <a:latin typeface="Arial" panose="020B0604020202020204" pitchFamily="34" charset="0"/>
                <a:cs typeface="Arial" panose="020B0604020202020204" pitchFamily="34" charset="0"/>
              </a:rPr>
              <a:t>Often </a:t>
            </a:r>
            <a:r>
              <a:rPr lang="en-US" sz="2400" b="1" dirty="0">
                <a:solidFill>
                  <a:schemeClr val="tx1">
                    <a:lumMod val="65000"/>
                    <a:lumOff val="35000"/>
                  </a:schemeClr>
                </a:solidFill>
                <a:latin typeface="Arial" panose="020B0604020202020204" pitchFamily="34" charset="0"/>
                <a:cs typeface="Arial" panose="020B0604020202020204" pitchFamily="34" charset="0"/>
              </a:rPr>
              <a:t>hard for healthcare workers to tell who will need ICU</a:t>
            </a:r>
            <a:r>
              <a:rPr lang="en-US" sz="2400" dirty="0">
                <a:solidFill>
                  <a:schemeClr val="tx1">
                    <a:lumMod val="65000"/>
                    <a:lumOff val="35000"/>
                  </a:schemeClr>
                </a:solidFill>
                <a:latin typeface="Arial" panose="020B0604020202020204" pitchFamily="34" charset="0"/>
                <a:cs typeface="Arial" panose="020B0604020202020204" pitchFamily="34" charset="0"/>
              </a:rPr>
              <a:t> care at the early stage of disease</a:t>
            </a:r>
          </a:p>
        </p:txBody>
      </p:sp>
      <p:pic>
        <p:nvPicPr>
          <p:cNvPr id="34" name="Picture 33" descr="Icon&#10;&#10;Description automatically generated">
            <a:extLst>
              <a:ext uri="{FF2B5EF4-FFF2-40B4-BE49-F238E27FC236}">
                <a16:creationId xmlns:a16="http://schemas.microsoft.com/office/drawing/2014/main" id="{684CDE2D-B44E-F548-B9EA-F48292632E0B}"/>
              </a:ext>
            </a:extLst>
          </p:cNvPr>
          <p:cNvPicPr>
            <a:picLocks noChangeAspect="1"/>
          </p:cNvPicPr>
          <p:nvPr/>
        </p:nvPicPr>
        <p:blipFill>
          <a:blip r:embed="rId6"/>
          <a:stretch>
            <a:fillRect/>
          </a:stretch>
        </p:blipFill>
        <p:spPr>
          <a:xfrm>
            <a:off x="9935890" y="3862965"/>
            <a:ext cx="399545" cy="399545"/>
          </a:xfrm>
          <a:prstGeom prst="rect">
            <a:avLst/>
          </a:prstGeom>
        </p:spPr>
      </p:pic>
      <p:sp>
        <p:nvSpPr>
          <p:cNvPr id="30" name="TextBox 29">
            <a:extLst>
              <a:ext uri="{FF2B5EF4-FFF2-40B4-BE49-F238E27FC236}">
                <a16:creationId xmlns:a16="http://schemas.microsoft.com/office/drawing/2014/main" id="{74204A00-33D1-5845-BF7E-578FA08CFEE6}"/>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32E93E02-90F2-A749-976A-797D5CB92EDE}"/>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40" name="Picture 39" descr="Icon&#10;&#10;Description automatically generated">
            <a:extLst>
              <a:ext uri="{FF2B5EF4-FFF2-40B4-BE49-F238E27FC236}">
                <a16:creationId xmlns:a16="http://schemas.microsoft.com/office/drawing/2014/main" id="{26E39297-B5CB-4545-96EE-6220D050F8C3}"/>
              </a:ext>
            </a:extLst>
          </p:cNvPr>
          <p:cNvPicPr>
            <a:picLocks noChangeAspect="1"/>
          </p:cNvPicPr>
          <p:nvPr/>
        </p:nvPicPr>
        <p:blipFill>
          <a:blip r:embed="rId7"/>
          <a:stretch>
            <a:fillRect/>
          </a:stretch>
        </p:blipFill>
        <p:spPr>
          <a:xfrm>
            <a:off x="9958411" y="4964303"/>
            <a:ext cx="361122" cy="361122"/>
          </a:xfrm>
          <a:prstGeom prst="rect">
            <a:avLst/>
          </a:prstGeom>
        </p:spPr>
      </p:pic>
      <p:sp>
        <p:nvSpPr>
          <p:cNvPr id="41" name="TextBox 40">
            <a:extLst>
              <a:ext uri="{FF2B5EF4-FFF2-40B4-BE49-F238E27FC236}">
                <a16:creationId xmlns:a16="http://schemas.microsoft.com/office/drawing/2014/main" id="{72E848CB-5243-C548-8024-1677DB69145E}"/>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JEROME</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5851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a:solidFill>
                  <a:srgbClr val="221E20"/>
                </a:solidFill>
                <a:latin typeface="Arial" panose="020B0604020202020204" pitchFamily="34" charset="0"/>
                <a:cs typeface="Arial" panose="020B0604020202020204" pitchFamily="34" charset="0"/>
              </a:rPr>
              <a:t>OUR</a:t>
            </a:r>
          </a:p>
          <a:p>
            <a:r>
              <a:rPr lang="en-US" sz="1600" b="1">
                <a:solidFill>
                  <a:srgbClr val="221E20"/>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a:solidFill>
                  <a:schemeClr val="bg1"/>
                </a:solidFill>
                <a:latin typeface="Arial" panose="020B0604020202020204" pitchFamily="34" charset="0"/>
                <a:cs typeface="Arial" panose="020B0604020202020204" pitchFamily="34" charset="0"/>
              </a:rPr>
              <a:t>BUSINESS PROBLEM</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BUSINESS PROBLEM</a:t>
            </a:r>
            <a:endParaRPr lang="en-US" sz="2000" dirty="0">
              <a:solidFill>
                <a:srgbClr val="004E79"/>
              </a:solidFill>
              <a:latin typeface="Arial" panose="020B0604020202020204" pitchFamily="34" charset="0"/>
              <a:cs typeface="Arial" panose="020B0604020202020204" pitchFamily="34" charset="0"/>
            </a:endParaRPr>
          </a:p>
        </p:txBody>
      </p:sp>
      <p:pic>
        <p:nvPicPr>
          <p:cNvPr id="50" name="Picture 49">
            <a:extLst>
              <a:ext uri="{FF2B5EF4-FFF2-40B4-BE49-F238E27FC236}">
                <a16:creationId xmlns:a16="http://schemas.microsoft.com/office/drawing/2014/main" id="{40AFC9DC-AD93-D045-8E88-0AF0914DF87E}"/>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1" name="TextBox 50">
            <a:extLst>
              <a:ext uri="{FF2B5EF4-FFF2-40B4-BE49-F238E27FC236}">
                <a16:creationId xmlns:a16="http://schemas.microsoft.com/office/drawing/2014/main" id="{7821E98B-036F-8542-A7FF-3E6DFBAB55F6}"/>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sp>
        <p:nvSpPr>
          <p:cNvPr id="27" name="TextBox 26">
            <a:extLst>
              <a:ext uri="{FF2B5EF4-FFF2-40B4-BE49-F238E27FC236}">
                <a16:creationId xmlns:a16="http://schemas.microsoft.com/office/drawing/2014/main" id="{96F98A9B-1135-1042-9F76-06FB78EB3822}"/>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ISSUE 2: STANDARDISED LEVEL OF CARE</a:t>
            </a:r>
          </a:p>
        </p:txBody>
      </p:sp>
      <p:sp>
        <p:nvSpPr>
          <p:cNvPr id="28" name="TextBox 27">
            <a:extLst>
              <a:ext uri="{FF2B5EF4-FFF2-40B4-BE49-F238E27FC236}">
                <a16:creationId xmlns:a16="http://schemas.microsoft.com/office/drawing/2014/main" id="{3E374AB1-6A11-EF4B-BE27-166904E6B04E}"/>
              </a:ext>
            </a:extLst>
          </p:cNvPr>
          <p:cNvSpPr txBox="1"/>
          <p:nvPr/>
        </p:nvSpPr>
        <p:spPr>
          <a:xfrm>
            <a:off x="375810" y="6342060"/>
            <a:ext cx="2762328" cy="307777"/>
          </a:xfrm>
          <a:prstGeom prst="rect">
            <a:avLst/>
          </a:prstGeom>
          <a:noFill/>
        </p:spPr>
        <p:txBody>
          <a:bodyPr wrap="square" rtlCol="0">
            <a:spAutoFit/>
          </a:bodyPr>
          <a:lstStyle/>
          <a:p>
            <a:r>
              <a:rPr lang="en-US" sz="1400" i="1" dirty="0">
                <a:solidFill>
                  <a:schemeClr val="bg1">
                    <a:lumMod val="50000"/>
                  </a:schemeClr>
                </a:solidFill>
                <a:latin typeface="Arial" panose="020B0604020202020204" pitchFamily="34" charset="0"/>
                <a:cs typeface="Arial" panose="020B0604020202020204" pitchFamily="34" charset="0"/>
              </a:rPr>
              <a:t>(Ang and Lim, 2022)</a:t>
            </a:r>
            <a:endParaRPr lang="en-US" sz="1400" b="1" i="1" dirty="0">
              <a:solidFill>
                <a:schemeClr val="bg1">
                  <a:lumMod val="50000"/>
                </a:schemeClr>
              </a:solidFill>
              <a:latin typeface="Arial" panose="020B0604020202020204" pitchFamily="34" charset="0"/>
              <a:cs typeface="Arial" panose="020B0604020202020204" pitchFamily="34" charset="0"/>
            </a:endParaRPr>
          </a:p>
        </p:txBody>
      </p:sp>
      <p:pic>
        <p:nvPicPr>
          <p:cNvPr id="12" name="Graphic 11" descr="Man with solid fill">
            <a:extLst>
              <a:ext uri="{FF2B5EF4-FFF2-40B4-BE49-F238E27FC236}">
                <a16:creationId xmlns:a16="http://schemas.microsoft.com/office/drawing/2014/main" id="{BE44C0FF-A3F8-374A-8736-5EBD0C25F3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83533" y="3459040"/>
            <a:ext cx="914400" cy="914400"/>
          </a:xfrm>
          <a:prstGeom prst="rect">
            <a:avLst/>
          </a:prstGeom>
        </p:spPr>
      </p:pic>
      <p:pic>
        <p:nvPicPr>
          <p:cNvPr id="35" name="Graphic 34" descr="Man with solid fill">
            <a:extLst>
              <a:ext uri="{FF2B5EF4-FFF2-40B4-BE49-F238E27FC236}">
                <a16:creationId xmlns:a16="http://schemas.microsoft.com/office/drawing/2014/main" id="{38A9613F-DA82-504C-8FB2-4903A31F30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59012" y="3459040"/>
            <a:ext cx="914400" cy="914400"/>
          </a:xfrm>
          <a:prstGeom prst="rect">
            <a:avLst/>
          </a:prstGeom>
        </p:spPr>
      </p:pic>
      <p:pic>
        <p:nvPicPr>
          <p:cNvPr id="40" name="Graphic 39" descr="Man with solid fill">
            <a:extLst>
              <a:ext uri="{FF2B5EF4-FFF2-40B4-BE49-F238E27FC236}">
                <a16:creationId xmlns:a16="http://schemas.microsoft.com/office/drawing/2014/main" id="{F3492F05-5810-2744-BD7F-5A9CFB00BF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59011" y="4374901"/>
            <a:ext cx="914400" cy="914400"/>
          </a:xfrm>
          <a:prstGeom prst="rect">
            <a:avLst/>
          </a:prstGeom>
        </p:spPr>
      </p:pic>
      <p:pic>
        <p:nvPicPr>
          <p:cNvPr id="41" name="Graphic 40" descr="Man with solid fill">
            <a:extLst>
              <a:ext uri="{FF2B5EF4-FFF2-40B4-BE49-F238E27FC236}">
                <a16:creationId xmlns:a16="http://schemas.microsoft.com/office/drawing/2014/main" id="{2FD4E8D9-6DD4-8840-B81B-03B68E8A10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36468" y="3459076"/>
            <a:ext cx="914400" cy="914400"/>
          </a:xfrm>
          <a:prstGeom prst="rect">
            <a:avLst/>
          </a:prstGeom>
        </p:spPr>
      </p:pic>
      <p:pic>
        <p:nvPicPr>
          <p:cNvPr id="43" name="Graphic 42" descr="Man with solid fill">
            <a:extLst>
              <a:ext uri="{FF2B5EF4-FFF2-40B4-BE49-F238E27FC236}">
                <a16:creationId xmlns:a16="http://schemas.microsoft.com/office/drawing/2014/main" id="{AE1D3CE9-66B5-2C4F-8A37-0A1C3A1168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36467" y="4373440"/>
            <a:ext cx="914400" cy="914400"/>
          </a:xfrm>
          <a:prstGeom prst="rect">
            <a:avLst/>
          </a:prstGeom>
        </p:spPr>
      </p:pic>
      <p:pic>
        <p:nvPicPr>
          <p:cNvPr id="44" name="Graphic 43" descr="Man with solid fill">
            <a:extLst>
              <a:ext uri="{FF2B5EF4-FFF2-40B4-BE49-F238E27FC236}">
                <a16:creationId xmlns:a16="http://schemas.microsoft.com/office/drawing/2014/main" id="{3B68E400-56E9-644D-BB56-150C37BC95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83533" y="4373440"/>
            <a:ext cx="914400" cy="914400"/>
          </a:xfrm>
          <a:prstGeom prst="rect">
            <a:avLst/>
          </a:prstGeom>
        </p:spPr>
      </p:pic>
      <p:pic>
        <p:nvPicPr>
          <p:cNvPr id="45" name="Graphic 44" descr="Man with solid fill">
            <a:extLst>
              <a:ext uri="{FF2B5EF4-FFF2-40B4-BE49-F238E27FC236}">
                <a16:creationId xmlns:a16="http://schemas.microsoft.com/office/drawing/2014/main" id="{E2616FD3-9011-044D-8FF3-BBC8D4B769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24282" y="3455841"/>
            <a:ext cx="914400" cy="914400"/>
          </a:xfrm>
          <a:prstGeom prst="rect">
            <a:avLst/>
          </a:prstGeom>
        </p:spPr>
      </p:pic>
      <p:pic>
        <p:nvPicPr>
          <p:cNvPr id="46" name="Graphic 45" descr="Man with solid fill">
            <a:extLst>
              <a:ext uri="{FF2B5EF4-FFF2-40B4-BE49-F238E27FC236}">
                <a16:creationId xmlns:a16="http://schemas.microsoft.com/office/drawing/2014/main" id="{555DCA6F-1D39-F44C-8D41-5F552B137D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99761" y="3455841"/>
            <a:ext cx="914400" cy="914400"/>
          </a:xfrm>
          <a:prstGeom prst="rect">
            <a:avLst/>
          </a:prstGeom>
        </p:spPr>
      </p:pic>
      <p:pic>
        <p:nvPicPr>
          <p:cNvPr id="48" name="Graphic 47" descr="Man with solid fill">
            <a:extLst>
              <a:ext uri="{FF2B5EF4-FFF2-40B4-BE49-F238E27FC236}">
                <a16:creationId xmlns:a16="http://schemas.microsoft.com/office/drawing/2014/main" id="{2780CB63-5B09-2948-9D10-F3627FC9A6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99760" y="4371702"/>
            <a:ext cx="914400" cy="914400"/>
          </a:xfrm>
          <a:prstGeom prst="rect">
            <a:avLst/>
          </a:prstGeom>
        </p:spPr>
      </p:pic>
      <p:pic>
        <p:nvPicPr>
          <p:cNvPr id="52" name="Graphic 51" descr="Man with solid fill">
            <a:extLst>
              <a:ext uri="{FF2B5EF4-FFF2-40B4-BE49-F238E27FC236}">
                <a16:creationId xmlns:a16="http://schemas.microsoft.com/office/drawing/2014/main" id="{BC46A239-1167-CF45-8036-239BF2868E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77217" y="3455877"/>
            <a:ext cx="914400" cy="914400"/>
          </a:xfrm>
          <a:prstGeom prst="rect">
            <a:avLst/>
          </a:prstGeom>
        </p:spPr>
      </p:pic>
      <p:pic>
        <p:nvPicPr>
          <p:cNvPr id="53" name="Graphic 52" descr="Man with solid fill">
            <a:extLst>
              <a:ext uri="{FF2B5EF4-FFF2-40B4-BE49-F238E27FC236}">
                <a16:creationId xmlns:a16="http://schemas.microsoft.com/office/drawing/2014/main" id="{17D2FF70-D803-C042-8C9F-81533F38E2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77216" y="4370241"/>
            <a:ext cx="914400" cy="914400"/>
          </a:xfrm>
          <a:prstGeom prst="rect">
            <a:avLst/>
          </a:prstGeom>
        </p:spPr>
      </p:pic>
      <p:pic>
        <p:nvPicPr>
          <p:cNvPr id="55" name="Graphic 54" descr="Man with solid fill">
            <a:extLst>
              <a:ext uri="{FF2B5EF4-FFF2-40B4-BE49-F238E27FC236}">
                <a16:creationId xmlns:a16="http://schemas.microsoft.com/office/drawing/2014/main" id="{3DE4422F-E9AE-294F-A557-5121B3749A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24282" y="4370241"/>
            <a:ext cx="914400" cy="914400"/>
          </a:xfrm>
          <a:prstGeom prst="rect">
            <a:avLst/>
          </a:prstGeom>
        </p:spPr>
      </p:pic>
      <p:pic>
        <p:nvPicPr>
          <p:cNvPr id="58" name="Graphic 57" descr="Man with solid fill">
            <a:extLst>
              <a:ext uri="{FF2B5EF4-FFF2-40B4-BE49-F238E27FC236}">
                <a16:creationId xmlns:a16="http://schemas.microsoft.com/office/drawing/2014/main" id="{449E6397-AECE-AD46-A88D-61E8A7F689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43562" y="3457266"/>
            <a:ext cx="914400" cy="914400"/>
          </a:xfrm>
          <a:prstGeom prst="rect">
            <a:avLst/>
          </a:prstGeom>
        </p:spPr>
      </p:pic>
      <p:pic>
        <p:nvPicPr>
          <p:cNvPr id="59" name="Graphic 58" descr="Man with solid fill">
            <a:extLst>
              <a:ext uri="{FF2B5EF4-FFF2-40B4-BE49-F238E27FC236}">
                <a16:creationId xmlns:a16="http://schemas.microsoft.com/office/drawing/2014/main" id="{BE26DCFF-130F-E84B-98F9-74DC8EE823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19041" y="3457266"/>
            <a:ext cx="914400" cy="914400"/>
          </a:xfrm>
          <a:prstGeom prst="rect">
            <a:avLst/>
          </a:prstGeom>
        </p:spPr>
      </p:pic>
      <p:pic>
        <p:nvPicPr>
          <p:cNvPr id="60" name="Graphic 59" descr="Man with solid fill">
            <a:extLst>
              <a:ext uri="{FF2B5EF4-FFF2-40B4-BE49-F238E27FC236}">
                <a16:creationId xmlns:a16="http://schemas.microsoft.com/office/drawing/2014/main" id="{0378CB92-615B-5F44-AEBC-5BDFBCF6C5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19040" y="4373127"/>
            <a:ext cx="914400" cy="914400"/>
          </a:xfrm>
          <a:prstGeom prst="rect">
            <a:avLst/>
          </a:prstGeom>
        </p:spPr>
      </p:pic>
      <p:pic>
        <p:nvPicPr>
          <p:cNvPr id="61" name="Graphic 60" descr="Man with solid fill">
            <a:extLst>
              <a:ext uri="{FF2B5EF4-FFF2-40B4-BE49-F238E27FC236}">
                <a16:creationId xmlns:a16="http://schemas.microsoft.com/office/drawing/2014/main" id="{29DDA6EA-BA72-B44F-A89D-0BDFB72996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6497" y="3457302"/>
            <a:ext cx="914400" cy="914400"/>
          </a:xfrm>
          <a:prstGeom prst="rect">
            <a:avLst/>
          </a:prstGeom>
        </p:spPr>
      </p:pic>
      <p:pic>
        <p:nvPicPr>
          <p:cNvPr id="62" name="Graphic 61" descr="Man with solid fill">
            <a:extLst>
              <a:ext uri="{FF2B5EF4-FFF2-40B4-BE49-F238E27FC236}">
                <a16:creationId xmlns:a16="http://schemas.microsoft.com/office/drawing/2014/main" id="{4ED0D3B7-7363-654C-9C1F-B5C3D6C77F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6496" y="4371666"/>
            <a:ext cx="914400" cy="914400"/>
          </a:xfrm>
          <a:prstGeom prst="rect">
            <a:avLst/>
          </a:prstGeom>
        </p:spPr>
      </p:pic>
      <p:pic>
        <p:nvPicPr>
          <p:cNvPr id="63" name="Graphic 62" descr="Man with solid fill">
            <a:extLst>
              <a:ext uri="{FF2B5EF4-FFF2-40B4-BE49-F238E27FC236}">
                <a16:creationId xmlns:a16="http://schemas.microsoft.com/office/drawing/2014/main" id="{19FC3578-FB17-5145-8254-2B51DA4EDD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43562" y="4371666"/>
            <a:ext cx="914400" cy="914400"/>
          </a:xfrm>
          <a:prstGeom prst="rect">
            <a:avLst/>
          </a:prstGeom>
        </p:spPr>
      </p:pic>
      <p:sp>
        <p:nvSpPr>
          <p:cNvPr id="14" name="Rectangle 13">
            <a:extLst>
              <a:ext uri="{FF2B5EF4-FFF2-40B4-BE49-F238E27FC236}">
                <a16:creationId xmlns:a16="http://schemas.microsoft.com/office/drawing/2014/main" id="{29DE5BE2-45F3-7B4F-98C1-0F3BC05D6DE3}"/>
              </a:ext>
            </a:extLst>
          </p:cNvPr>
          <p:cNvSpPr/>
          <p:nvPr/>
        </p:nvSpPr>
        <p:spPr>
          <a:xfrm>
            <a:off x="1141386" y="3103347"/>
            <a:ext cx="2541602" cy="2356153"/>
          </a:xfrm>
          <a:prstGeom prst="rect">
            <a:avLst/>
          </a:prstGeom>
          <a:noFill/>
          <a:ln w="38100">
            <a:solidFill>
              <a:srgbClr val="0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636D94D-1873-9B46-AAC9-A3E0FC21146D}"/>
              </a:ext>
            </a:extLst>
          </p:cNvPr>
          <p:cNvSpPr/>
          <p:nvPr/>
        </p:nvSpPr>
        <p:spPr>
          <a:xfrm>
            <a:off x="1722926" y="2517082"/>
            <a:ext cx="1375923" cy="923077"/>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Doctor male with solid fill">
            <a:extLst>
              <a:ext uri="{FF2B5EF4-FFF2-40B4-BE49-F238E27FC236}">
                <a16:creationId xmlns:a16="http://schemas.microsoft.com/office/drawing/2014/main" id="{49AF1ED5-6212-A24B-A65D-0671986610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59012" y="2525759"/>
            <a:ext cx="914400" cy="914400"/>
          </a:xfrm>
          <a:prstGeom prst="rect">
            <a:avLst/>
          </a:prstGeom>
        </p:spPr>
      </p:pic>
      <p:sp>
        <p:nvSpPr>
          <p:cNvPr id="66" name="Rectangle 65">
            <a:extLst>
              <a:ext uri="{FF2B5EF4-FFF2-40B4-BE49-F238E27FC236}">
                <a16:creationId xmlns:a16="http://schemas.microsoft.com/office/drawing/2014/main" id="{649AC090-87E4-1B44-A085-BB61EBFA3DED}"/>
              </a:ext>
            </a:extLst>
          </p:cNvPr>
          <p:cNvSpPr/>
          <p:nvPr/>
        </p:nvSpPr>
        <p:spPr>
          <a:xfrm>
            <a:off x="4683007" y="3103347"/>
            <a:ext cx="4018736" cy="2356153"/>
          </a:xfrm>
          <a:prstGeom prst="rect">
            <a:avLst/>
          </a:prstGeom>
          <a:noFill/>
          <a:ln w="38100">
            <a:solidFill>
              <a:srgbClr val="0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69E1C8C-F935-2E4B-8442-71BE9C4A0B82}"/>
              </a:ext>
            </a:extLst>
          </p:cNvPr>
          <p:cNvSpPr/>
          <p:nvPr/>
        </p:nvSpPr>
        <p:spPr>
          <a:xfrm>
            <a:off x="6004413" y="2376404"/>
            <a:ext cx="1375923" cy="923077"/>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Graphic 63" descr="Doctor male with solid fill">
            <a:extLst>
              <a:ext uri="{FF2B5EF4-FFF2-40B4-BE49-F238E27FC236}">
                <a16:creationId xmlns:a16="http://schemas.microsoft.com/office/drawing/2014/main" id="{E40C0CF6-A55E-0D42-A3FD-C1E740EAC9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35175" y="2445077"/>
            <a:ext cx="914400" cy="914400"/>
          </a:xfrm>
          <a:prstGeom prst="rect">
            <a:avLst/>
          </a:prstGeom>
        </p:spPr>
      </p:pic>
      <p:sp>
        <p:nvSpPr>
          <p:cNvPr id="68" name="TextBox 67">
            <a:extLst>
              <a:ext uri="{FF2B5EF4-FFF2-40B4-BE49-F238E27FC236}">
                <a16:creationId xmlns:a16="http://schemas.microsoft.com/office/drawing/2014/main" id="{691E6EB2-AB5E-9C45-8857-4D7497A11B3F}"/>
              </a:ext>
            </a:extLst>
          </p:cNvPr>
          <p:cNvSpPr txBox="1"/>
          <p:nvPr/>
        </p:nvSpPr>
        <p:spPr>
          <a:xfrm>
            <a:off x="1029723" y="5478381"/>
            <a:ext cx="2762328" cy="369332"/>
          </a:xfrm>
          <a:prstGeom prst="rect">
            <a:avLst/>
          </a:prstGeom>
          <a:noFill/>
        </p:spPr>
        <p:txBody>
          <a:bodyPr wrap="square" rtlCol="0">
            <a:spAutoFit/>
          </a:bodyPr>
          <a:lstStyle/>
          <a:p>
            <a:pPr algn="ctr"/>
            <a:r>
              <a:rPr lang="en-US" b="1" dirty="0">
                <a:solidFill>
                  <a:schemeClr val="tx1">
                    <a:lumMod val="65000"/>
                    <a:lumOff val="35000"/>
                  </a:schemeClr>
                </a:solidFill>
                <a:latin typeface="Arial" panose="020B0604020202020204" pitchFamily="34" charset="0"/>
                <a:cs typeface="Arial" panose="020B0604020202020204" pitchFamily="34" charset="0"/>
              </a:rPr>
              <a:t>Pre-Pandemic</a:t>
            </a:r>
          </a:p>
        </p:txBody>
      </p:sp>
      <p:sp>
        <p:nvSpPr>
          <p:cNvPr id="69" name="TextBox 68">
            <a:extLst>
              <a:ext uri="{FF2B5EF4-FFF2-40B4-BE49-F238E27FC236}">
                <a16:creationId xmlns:a16="http://schemas.microsoft.com/office/drawing/2014/main" id="{635E796B-49BC-D848-BB2C-11A857AE6166}"/>
              </a:ext>
            </a:extLst>
          </p:cNvPr>
          <p:cNvSpPr txBox="1"/>
          <p:nvPr/>
        </p:nvSpPr>
        <p:spPr>
          <a:xfrm>
            <a:off x="5311210" y="5474172"/>
            <a:ext cx="2762328" cy="369332"/>
          </a:xfrm>
          <a:prstGeom prst="rect">
            <a:avLst/>
          </a:prstGeom>
          <a:noFill/>
        </p:spPr>
        <p:txBody>
          <a:bodyPr wrap="square" rtlCol="0">
            <a:spAutoFit/>
          </a:bodyPr>
          <a:lstStyle/>
          <a:p>
            <a:pPr algn="ctr"/>
            <a:r>
              <a:rPr lang="en-US" b="1" dirty="0">
                <a:solidFill>
                  <a:schemeClr val="tx1">
                    <a:lumMod val="65000"/>
                    <a:lumOff val="35000"/>
                  </a:schemeClr>
                </a:solidFill>
                <a:latin typeface="Arial" panose="020B0604020202020204" pitchFamily="34" charset="0"/>
                <a:cs typeface="Arial" panose="020B0604020202020204" pitchFamily="34" charset="0"/>
              </a:rPr>
              <a:t>During Pandemic</a:t>
            </a:r>
          </a:p>
        </p:txBody>
      </p:sp>
      <p:pic>
        <p:nvPicPr>
          <p:cNvPr id="72" name="Picture 71" descr="Icon&#10;&#10;Description automatically generated">
            <a:extLst>
              <a:ext uri="{FF2B5EF4-FFF2-40B4-BE49-F238E27FC236}">
                <a16:creationId xmlns:a16="http://schemas.microsoft.com/office/drawing/2014/main" id="{1A6D2D8C-FC94-464A-93E9-E1D344E07E95}"/>
              </a:ext>
            </a:extLst>
          </p:cNvPr>
          <p:cNvPicPr>
            <a:picLocks noChangeAspect="1"/>
          </p:cNvPicPr>
          <p:nvPr/>
        </p:nvPicPr>
        <p:blipFill>
          <a:blip r:embed="rId10"/>
          <a:stretch>
            <a:fillRect/>
          </a:stretch>
        </p:blipFill>
        <p:spPr>
          <a:xfrm>
            <a:off x="9935890" y="3862965"/>
            <a:ext cx="399545" cy="399545"/>
          </a:xfrm>
          <a:prstGeom prst="rect">
            <a:avLst/>
          </a:prstGeom>
        </p:spPr>
      </p:pic>
      <p:sp>
        <p:nvSpPr>
          <p:cNvPr id="74" name="TextBox 73">
            <a:extLst>
              <a:ext uri="{FF2B5EF4-FFF2-40B4-BE49-F238E27FC236}">
                <a16:creationId xmlns:a16="http://schemas.microsoft.com/office/drawing/2014/main" id="{90172241-419F-F64D-AD21-C220A6E6C8DC}"/>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6B5A5653-AEEC-B546-91B6-355548416A55}"/>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76" name="Picture 75" descr="Icon&#10;&#10;Description automatically generated">
            <a:extLst>
              <a:ext uri="{FF2B5EF4-FFF2-40B4-BE49-F238E27FC236}">
                <a16:creationId xmlns:a16="http://schemas.microsoft.com/office/drawing/2014/main" id="{2E6B876F-0289-4F43-917E-EA87CCBE72AF}"/>
              </a:ext>
            </a:extLst>
          </p:cNvPr>
          <p:cNvPicPr>
            <a:picLocks noChangeAspect="1"/>
          </p:cNvPicPr>
          <p:nvPr/>
        </p:nvPicPr>
        <p:blipFill>
          <a:blip r:embed="rId11"/>
          <a:stretch>
            <a:fillRect/>
          </a:stretch>
        </p:blipFill>
        <p:spPr>
          <a:xfrm>
            <a:off x="9958411" y="4964303"/>
            <a:ext cx="361122" cy="361122"/>
          </a:xfrm>
          <a:prstGeom prst="rect">
            <a:avLst/>
          </a:prstGeom>
        </p:spPr>
      </p:pic>
      <p:sp>
        <p:nvSpPr>
          <p:cNvPr id="77" name="TextBox 76">
            <a:extLst>
              <a:ext uri="{FF2B5EF4-FFF2-40B4-BE49-F238E27FC236}">
                <a16:creationId xmlns:a16="http://schemas.microsoft.com/office/drawing/2014/main" id="{EDFEAA91-74E0-1743-B3AB-15D19B73CCC6}"/>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JEROME</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511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a:solidFill>
                  <a:srgbClr val="221E20"/>
                </a:solidFill>
                <a:latin typeface="Arial" panose="020B0604020202020204" pitchFamily="34" charset="0"/>
                <a:cs typeface="Arial" panose="020B0604020202020204" pitchFamily="34" charset="0"/>
              </a:rPr>
              <a:t>OUR</a:t>
            </a:r>
          </a:p>
          <a:p>
            <a:r>
              <a:rPr lang="en-US" sz="1600" b="1">
                <a:solidFill>
                  <a:srgbClr val="221E20"/>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a:solidFill>
                  <a:schemeClr val="bg1"/>
                </a:solidFill>
                <a:latin typeface="Arial" panose="020B0604020202020204" pitchFamily="34" charset="0"/>
                <a:cs typeface="Arial" panose="020B0604020202020204" pitchFamily="34" charset="0"/>
              </a:rPr>
              <a:t>BUSINESS PROBLEM</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BUSINESS PROBLEM</a:t>
            </a:r>
            <a:endParaRPr lang="en-US" sz="2000" dirty="0">
              <a:solidFill>
                <a:srgbClr val="004E79"/>
              </a:solidFill>
              <a:latin typeface="Arial" panose="020B0604020202020204" pitchFamily="34" charset="0"/>
              <a:cs typeface="Arial" panose="020B0604020202020204" pitchFamily="34" charset="0"/>
            </a:endParaRPr>
          </a:p>
        </p:txBody>
      </p:sp>
      <p:pic>
        <p:nvPicPr>
          <p:cNvPr id="50" name="Picture 49">
            <a:extLst>
              <a:ext uri="{FF2B5EF4-FFF2-40B4-BE49-F238E27FC236}">
                <a16:creationId xmlns:a16="http://schemas.microsoft.com/office/drawing/2014/main" id="{40AFC9DC-AD93-D045-8E88-0AF0914DF87E}"/>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1" name="TextBox 50">
            <a:extLst>
              <a:ext uri="{FF2B5EF4-FFF2-40B4-BE49-F238E27FC236}">
                <a16:creationId xmlns:a16="http://schemas.microsoft.com/office/drawing/2014/main" id="{7821E98B-036F-8542-A7FF-3E6DFBAB55F6}"/>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sp>
        <p:nvSpPr>
          <p:cNvPr id="27" name="TextBox 26">
            <a:extLst>
              <a:ext uri="{FF2B5EF4-FFF2-40B4-BE49-F238E27FC236}">
                <a16:creationId xmlns:a16="http://schemas.microsoft.com/office/drawing/2014/main" id="{96F98A9B-1135-1042-9F76-06FB78EB3822}"/>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ISSUE 2: STANDARDISED LEVEL OF CARE</a:t>
            </a:r>
          </a:p>
        </p:txBody>
      </p:sp>
      <p:sp>
        <p:nvSpPr>
          <p:cNvPr id="70" name="TextBox 69">
            <a:extLst>
              <a:ext uri="{FF2B5EF4-FFF2-40B4-BE49-F238E27FC236}">
                <a16:creationId xmlns:a16="http://schemas.microsoft.com/office/drawing/2014/main" id="{7C5FDD10-E052-B94D-9FBB-ADD9611E24EA}"/>
              </a:ext>
            </a:extLst>
          </p:cNvPr>
          <p:cNvSpPr txBox="1"/>
          <p:nvPr/>
        </p:nvSpPr>
        <p:spPr>
          <a:xfrm>
            <a:off x="960608" y="3640714"/>
            <a:ext cx="8208436" cy="830997"/>
          </a:xfrm>
          <a:prstGeom prst="rect">
            <a:avLst/>
          </a:prstGeom>
          <a:noFill/>
        </p:spPr>
        <p:txBody>
          <a:bodyPr wrap="square" rtlCol="0" anchor="t">
            <a:spAutoFit/>
          </a:bodyPr>
          <a:lstStyle/>
          <a:p>
            <a:pPr algn="ctr"/>
            <a:r>
              <a:rPr lang="en-US" sz="2400" b="1" dirty="0">
                <a:solidFill>
                  <a:schemeClr val="tx1">
                    <a:lumMod val="65000"/>
                    <a:lumOff val="35000"/>
                  </a:schemeClr>
                </a:solidFill>
                <a:latin typeface="Arial" panose="020B0604020202020204" pitchFamily="34" charset="0"/>
                <a:cs typeface="Arial" panose="020B0604020202020204" pitchFamily="34" charset="0"/>
              </a:rPr>
              <a:t>Patients who have more severe symptoms are not receiving the additional level of care that they require. </a:t>
            </a:r>
          </a:p>
        </p:txBody>
      </p:sp>
      <p:pic>
        <p:nvPicPr>
          <p:cNvPr id="34" name="Picture 33" descr="Icon&#10;&#10;Description automatically generated">
            <a:extLst>
              <a:ext uri="{FF2B5EF4-FFF2-40B4-BE49-F238E27FC236}">
                <a16:creationId xmlns:a16="http://schemas.microsoft.com/office/drawing/2014/main" id="{CD397DA9-D5E5-B440-8B47-8E1A189229E0}"/>
              </a:ext>
            </a:extLst>
          </p:cNvPr>
          <p:cNvPicPr>
            <a:picLocks noChangeAspect="1"/>
          </p:cNvPicPr>
          <p:nvPr/>
        </p:nvPicPr>
        <p:blipFill>
          <a:blip r:embed="rId6"/>
          <a:stretch>
            <a:fillRect/>
          </a:stretch>
        </p:blipFill>
        <p:spPr>
          <a:xfrm>
            <a:off x="9935890" y="3862965"/>
            <a:ext cx="399545" cy="399545"/>
          </a:xfrm>
          <a:prstGeom prst="rect">
            <a:avLst/>
          </a:prstGeom>
        </p:spPr>
      </p:pic>
      <p:sp>
        <p:nvSpPr>
          <p:cNvPr id="30" name="TextBox 29">
            <a:extLst>
              <a:ext uri="{FF2B5EF4-FFF2-40B4-BE49-F238E27FC236}">
                <a16:creationId xmlns:a16="http://schemas.microsoft.com/office/drawing/2014/main" id="{826F31A0-F4FD-7D4E-8D7A-DF04E91374C9}"/>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B8BDC620-772D-5648-837F-232F0570B5E3}"/>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36" name="Picture 35" descr="Icon&#10;&#10;Description automatically generated">
            <a:extLst>
              <a:ext uri="{FF2B5EF4-FFF2-40B4-BE49-F238E27FC236}">
                <a16:creationId xmlns:a16="http://schemas.microsoft.com/office/drawing/2014/main" id="{4525F339-A9B7-7344-9AB3-E167EE6263C4}"/>
              </a:ext>
            </a:extLst>
          </p:cNvPr>
          <p:cNvPicPr>
            <a:picLocks noChangeAspect="1"/>
          </p:cNvPicPr>
          <p:nvPr/>
        </p:nvPicPr>
        <p:blipFill>
          <a:blip r:embed="rId7"/>
          <a:stretch>
            <a:fillRect/>
          </a:stretch>
        </p:blipFill>
        <p:spPr>
          <a:xfrm>
            <a:off x="9958411" y="4964303"/>
            <a:ext cx="361122" cy="361122"/>
          </a:xfrm>
          <a:prstGeom prst="rect">
            <a:avLst/>
          </a:prstGeom>
        </p:spPr>
      </p:pic>
      <p:sp>
        <p:nvSpPr>
          <p:cNvPr id="38" name="TextBox 37">
            <a:extLst>
              <a:ext uri="{FF2B5EF4-FFF2-40B4-BE49-F238E27FC236}">
                <a16:creationId xmlns:a16="http://schemas.microsoft.com/office/drawing/2014/main" id="{EFBBDA0E-7DB1-734E-BBE0-077E267D6A97}"/>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JEROME</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391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a:solidFill>
                  <a:srgbClr val="221E20"/>
                </a:solidFill>
                <a:latin typeface="Arial" panose="020B0604020202020204" pitchFamily="34" charset="0"/>
                <a:cs typeface="Arial" panose="020B0604020202020204" pitchFamily="34" charset="0"/>
              </a:rPr>
              <a:t>OUR</a:t>
            </a:r>
          </a:p>
          <a:p>
            <a:r>
              <a:rPr lang="en-US" sz="1600" b="1">
                <a:solidFill>
                  <a:srgbClr val="221E20"/>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a:solidFill>
                  <a:schemeClr val="bg1"/>
                </a:solidFill>
                <a:latin typeface="Arial" panose="020B0604020202020204" pitchFamily="34" charset="0"/>
                <a:cs typeface="Arial" panose="020B0604020202020204" pitchFamily="34" charset="0"/>
              </a:rPr>
              <a:t>BUSINESS PROBLEM</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BUSINESS PROBLEM</a:t>
            </a:r>
            <a:endParaRPr lang="en-US" sz="2000" dirty="0">
              <a:solidFill>
                <a:srgbClr val="004E79"/>
              </a:solidFill>
              <a:latin typeface="Arial" panose="020B0604020202020204" pitchFamily="34" charset="0"/>
              <a:cs typeface="Arial" panose="020B0604020202020204" pitchFamily="34" charset="0"/>
            </a:endParaRPr>
          </a:p>
        </p:txBody>
      </p:sp>
      <p:pic>
        <p:nvPicPr>
          <p:cNvPr id="50" name="Picture 49">
            <a:extLst>
              <a:ext uri="{FF2B5EF4-FFF2-40B4-BE49-F238E27FC236}">
                <a16:creationId xmlns:a16="http://schemas.microsoft.com/office/drawing/2014/main" id="{40AFC9DC-AD93-D045-8E88-0AF0914DF87E}"/>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1" name="TextBox 50">
            <a:extLst>
              <a:ext uri="{FF2B5EF4-FFF2-40B4-BE49-F238E27FC236}">
                <a16:creationId xmlns:a16="http://schemas.microsoft.com/office/drawing/2014/main" id="{7821E98B-036F-8542-A7FF-3E6DFBAB55F6}"/>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sp>
        <p:nvSpPr>
          <p:cNvPr id="27" name="TextBox 26">
            <a:extLst>
              <a:ext uri="{FF2B5EF4-FFF2-40B4-BE49-F238E27FC236}">
                <a16:creationId xmlns:a16="http://schemas.microsoft.com/office/drawing/2014/main" id="{96F98A9B-1135-1042-9F76-06FB78EB3822}"/>
              </a:ext>
            </a:extLst>
          </p:cNvPr>
          <p:cNvSpPr txBox="1"/>
          <p:nvPr/>
        </p:nvSpPr>
        <p:spPr>
          <a:xfrm>
            <a:off x="547135" y="3970132"/>
            <a:ext cx="9039560" cy="678327"/>
          </a:xfrm>
          <a:prstGeom prst="rect">
            <a:avLst/>
          </a:prstGeom>
          <a:noFill/>
        </p:spPr>
        <p:txBody>
          <a:bodyPr wrap="square" rtlCol="0" anchor="t">
            <a:spAutoFit/>
          </a:bodyPr>
          <a:lstStyle/>
          <a:p>
            <a:pPr algn="ctr">
              <a:lnSpc>
                <a:spcPts val="5000"/>
              </a:lnSpc>
            </a:pPr>
            <a:r>
              <a:rPr lang="en-US" sz="3000" b="1" dirty="0">
                <a:solidFill>
                  <a:srgbClr val="004E79"/>
                </a:solidFill>
                <a:latin typeface="Arial" panose="020B0604020202020204" pitchFamily="34" charset="0"/>
                <a:cs typeface="Arial" panose="020B0604020202020204" pitchFamily="34" charset="0"/>
              </a:rPr>
              <a:t>BUSINESS PROBLEM</a:t>
            </a:r>
          </a:p>
        </p:txBody>
      </p:sp>
      <p:sp>
        <p:nvSpPr>
          <p:cNvPr id="70" name="TextBox 69">
            <a:extLst>
              <a:ext uri="{FF2B5EF4-FFF2-40B4-BE49-F238E27FC236}">
                <a16:creationId xmlns:a16="http://schemas.microsoft.com/office/drawing/2014/main" id="{7C5FDD10-E052-B94D-9FBB-ADD9611E24EA}"/>
              </a:ext>
            </a:extLst>
          </p:cNvPr>
          <p:cNvSpPr txBox="1"/>
          <p:nvPr/>
        </p:nvSpPr>
        <p:spPr>
          <a:xfrm>
            <a:off x="1974466" y="4529899"/>
            <a:ext cx="6169404" cy="830997"/>
          </a:xfrm>
          <a:prstGeom prst="rect">
            <a:avLst/>
          </a:prstGeom>
          <a:noFill/>
        </p:spPr>
        <p:txBody>
          <a:bodyPr wrap="square" rtlCol="0" anchor="t">
            <a:spAutoFit/>
          </a:bodyPr>
          <a:lstStyle/>
          <a:p>
            <a:pPr algn="ctr"/>
            <a:r>
              <a:rPr lang="en-US" sz="2400" b="1" dirty="0">
                <a:solidFill>
                  <a:schemeClr val="tx1">
                    <a:lumMod val="65000"/>
                    <a:lumOff val="35000"/>
                  </a:schemeClr>
                </a:solidFill>
                <a:latin typeface="Arial" panose="020B0604020202020204" pitchFamily="34" charset="0"/>
                <a:cs typeface="Arial" panose="020B0604020202020204" pitchFamily="34" charset="0"/>
              </a:rPr>
              <a:t>Hospital Resources are not allocated to the patients that need it the most</a:t>
            </a:r>
          </a:p>
        </p:txBody>
      </p:sp>
      <p:sp>
        <p:nvSpPr>
          <p:cNvPr id="2" name="Rectangle 1">
            <a:extLst>
              <a:ext uri="{FF2B5EF4-FFF2-40B4-BE49-F238E27FC236}">
                <a16:creationId xmlns:a16="http://schemas.microsoft.com/office/drawing/2014/main" id="{A28083FA-2421-B742-9903-5896C75AB43F}"/>
              </a:ext>
            </a:extLst>
          </p:cNvPr>
          <p:cNvSpPr/>
          <p:nvPr/>
        </p:nvSpPr>
        <p:spPr>
          <a:xfrm>
            <a:off x="1583811" y="2250891"/>
            <a:ext cx="3287099" cy="867181"/>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Issue 1: </a:t>
            </a:r>
            <a:r>
              <a:rPr lang="en-US" dirty="0">
                <a:latin typeface="Arial" panose="020B0604020202020204" pitchFamily="34" charset="0"/>
                <a:cs typeface="Arial" panose="020B0604020202020204" pitchFamily="34" charset="0"/>
              </a:rPr>
              <a:t>Overcrowding </a:t>
            </a:r>
          </a:p>
          <a:p>
            <a:pPr algn="ctr"/>
            <a:r>
              <a:rPr lang="en-US" dirty="0">
                <a:latin typeface="Arial" panose="020B0604020202020204" pitchFamily="34" charset="0"/>
                <a:cs typeface="Arial" panose="020B0604020202020204" pitchFamily="34" charset="0"/>
              </a:rPr>
              <a:t>at A&amp;E </a:t>
            </a:r>
          </a:p>
        </p:txBody>
      </p:sp>
      <p:sp>
        <p:nvSpPr>
          <p:cNvPr id="32" name="Rectangle 31">
            <a:extLst>
              <a:ext uri="{FF2B5EF4-FFF2-40B4-BE49-F238E27FC236}">
                <a16:creationId xmlns:a16="http://schemas.microsoft.com/office/drawing/2014/main" id="{F372331D-003D-7946-8BF1-0296DDB07A4D}"/>
              </a:ext>
            </a:extLst>
          </p:cNvPr>
          <p:cNvSpPr/>
          <p:nvPr/>
        </p:nvSpPr>
        <p:spPr>
          <a:xfrm>
            <a:off x="5375834" y="2261070"/>
            <a:ext cx="3287099" cy="867181"/>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Issue 2: </a:t>
            </a:r>
            <a:r>
              <a:rPr lang="en-US" dirty="0" err="1">
                <a:latin typeface="Arial" panose="020B0604020202020204" pitchFamily="34" charset="0"/>
                <a:cs typeface="Arial" panose="020B0604020202020204" pitchFamily="34" charset="0"/>
              </a:rPr>
              <a:t>Standardised</a:t>
            </a:r>
            <a:r>
              <a:rPr lang="en-US" dirty="0">
                <a:latin typeface="Arial" panose="020B0604020202020204" pitchFamily="34" charset="0"/>
                <a:cs typeface="Arial" panose="020B0604020202020204" pitchFamily="34" charset="0"/>
              </a:rPr>
              <a:t> </a:t>
            </a:r>
          </a:p>
          <a:p>
            <a:pPr algn="ctr"/>
            <a:r>
              <a:rPr lang="en-US" dirty="0">
                <a:latin typeface="Arial" panose="020B0604020202020204" pitchFamily="34" charset="0"/>
                <a:cs typeface="Arial" panose="020B0604020202020204" pitchFamily="34" charset="0"/>
              </a:rPr>
              <a:t>Level of Care</a:t>
            </a:r>
          </a:p>
        </p:txBody>
      </p:sp>
      <p:sp>
        <p:nvSpPr>
          <p:cNvPr id="4" name="Triangle 3">
            <a:extLst>
              <a:ext uri="{FF2B5EF4-FFF2-40B4-BE49-F238E27FC236}">
                <a16:creationId xmlns:a16="http://schemas.microsoft.com/office/drawing/2014/main" id="{3B16938F-8A78-9B4B-A8C6-A90850F95A1D}"/>
              </a:ext>
            </a:extLst>
          </p:cNvPr>
          <p:cNvSpPr/>
          <p:nvPr/>
        </p:nvSpPr>
        <p:spPr>
          <a:xfrm flipV="1">
            <a:off x="1583811" y="3253961"/>
            <a:ext cx="7082118" cy="37168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Icon&#10;&#10;Description automatically generated">
            <a:extLst>
              <a:ext uri="{FF2B5EF4-FFF2-40B4-BE49-F238E27FC236}">
                <a16:creationId xmlns:a16="http://schemas.microsoft.com/office/drawing/2014/main" id="{66326579-4AD4-2243-A53B-1CDB61A7153D}"/>
              </a:ext>
            </a:extLst>
          </p:cNvPr>
          <p:cNvPicPr>
            <a:picLocks noChangeAspect="1"/>
          </p:cNvPicPr>
          <p:nvPr/>
        </p:nvPicPr>
        <p:blipFill>
          <a:blip r:embed="rId6"/>
          <a:stretch>
            <a:fillRect/>
          </a:stretch>
        </p:blipFill>
        <p:spPr>
          <a:xfrm>
            <a:off x="9935890" y="3862965"/>
            <a:ext cx="399545" cy="399545"/>
          </a:xfrm>
          <a:prstGeom prst="rect">
            <a:avLst/>
          </a:prstGeom>
        </p:spPr>
      </p:pic>
      <p:sp>
        <p:nvSpPr>
          <p:cNvPr id="30" name="TextBox 29">
            <a:extLst>
              <a:ext uri="{FF2B5EF4-FFF2-40B4-BE49-F238E27FC236}">
                <a16:creationId xmlns:a16="http://schemas.microsoft.com/office/drawing/2014/main" id="{7D7D311B-EFE6-5D4D-A31F-C853BEF0977C}"/>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03D4E73B-5A16-4F4B-A241-335BA159BAC6}"/>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38" name="Picture 37" descr="Icon&#10;&#10;Description automatically generated">
            <a:extLst>
              <a:ext uri="{FF2B5EF4-FFF2-40B4-BE49-F238E27FC236}">
                <a16:creationId xmlns:a16="http://schemas.microsoft.com/office/drawing/2014/main" id="{FEC18B38-7D64-4545-A4D5-7758494F571D}"/>
              </a:ext>
            </a:extLst>
          </p:cNvPr>
          <p:cNvPicPr>
            <a:picLocks noChangeAspect="1"/>
          </p:cNvPicPr>
          <p:nvPr/>
        </p:nvPicPr>
        <p:blipFill>
          <a:blip r:embed="rId7"/>
          <a:stretch>
            <a:fillRect/>
          </a:stretch>
        </p:blipFill>
        <p:spPr>
          <a:xfrm>
            <a:off x="9958411" y="4964303"/>
            <a:ext cx="361122" cy="361122"/>
          </a:xfrm>
          <a:prstGeom prst="rect">
            <a:avLst/>
          </a:prstGeom>
        </p:spPr>
      </p:pic>
      <p:sp>
        <p:nvSpPr>
          <p:cNvPr id="40" name="TextBox 39">
            <a:extLst>
              <a:ext uri="{FF2B5EF4-FFF2-40B4-BE49-F238E27FC236}">
                <a16:creationId xmlns:a16="http://schemas.microsoft.com/office/drawing/2014/main" id="{554AD213-75B0-1B4C-B661-0B9AB74EDC01}"/>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JEROME</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079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6EF1D7D6-592A-6949-B4A0-D024B774B164}"/>
              </a:ext>
            </a:extLst>
          </p:cNvPr>
          <p:cNvSpPr/>
          <p:nvPr/>
        </p:nvSpPr>
        <p:spPr>
          <a:xfrm>
            <a:off x="-2525" y="1299408"/>
            <a:ext cx="9727474" cy="1692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D7688A2-25CA-6B40-BA0A-EE503E25F4E3}"/>
              </a:ext>
            </a:extLst>
          </p:cNvPr>
          <p:cNvSpPr/>
          <p:nvPr/>
        </p:nvSpPr>
        <p:spPr>
          <a:xfrm>
            <a:off x="8401563" y="1546738"/>
            <a:ext cx="1701720" cy="5403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20C737C-9281-1D4B-B6ED-4413E8DAD7AA}"/>
              </a:ext>
            </a:extLst>
          </p:cNvPr>
          <p:cNvSpPr/>
          <p:nvPr/>
        </p:nvSpPr>
        <p:spPr>
          <a:xfrm>
            <a:off x="375810" y="5889671"/>
            <a:ext cx="9727474" cy="1075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60B7ABAE-66D9-5B45-9188-B45F5D43D5F6}"/>
              </a:ext>
            </a:extLst>
          </p:cNvPr>
          <p:cNvPicPr>
            <a:picLocks noChangeAspect="1"/>
          </p:cNvPicPr>
          <p:nvPr/>
        </p:nvPicPr>
        <p:blipFill>
          <a:blip r:embed="rId3"/>
          <a:stretch>
            <a:fillRect/>
          </a:stretch>
        </p:blipFill>
        <p:spPr>
          <a:xfrm>
            <a:off x="1895795" y="1996145"/>
            <a:ext cx="6687504" cy="4623882"/>
          </a:xfrm>
          <a:prstGeom prst="rect">
            <a:avLst/>
          </a:prstGeom>
        </p:spPr>
      </p:pic>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a:off x="10121566" y="1299408"/>
            <a:ext cx="8086" cy="171945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OUR</a:t>
            </a:r>
          </a:p>
          <a:p>
            <a:r>
              <a:rPr lang="en-US" sz="1600" b="1" dirty="0">
                <a:solidFill>
                  <a:srgbClr val="004E79"/>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OUR SOLUTION</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APPROACH</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8EDE2BA8-82E8-6744-9D61-DD20439D6E42}"/>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YI XUAN</a:t>
            </a:r>
            <a:endParaRPr lang="en-US" sz="4000" b="1" dirty="0">
              <a:solidFill>
                <a:schemeClr val="bg1"/>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BA00AAEE-D58E-1447-B81F-80592556B48A}"/>
              </a:ext>
            </a:extLst>
          </p:cNvPr>
          <p:cNvPicPr>
            <a:picLocks noChangeAspect="1"/>
          </p:cNvPicPr>
          <p:nvPr/>
        </p:nvPicPr>
        <p:blipFill rotWithShape="1">
          <a:blip r:embed="rId6"/>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6EDEF526-1387-C94E-A0B1-D59E8B9F6732}"/>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60" name="Picture 59" descr="Icon&#10;&#10;Description automatically generated">
            <a:extLst>
              <a:ext uri="{FF2B5EF4-FFF2-40B4-BE49-F238E27FC236}">
                <a16:creationId xmlns:a16="http://schemas.microsoft.com/office/drawing/2014/main" id="{08BBEFA2-8A2E-A84B-8E24-3B088F4CB17B}"/>
              </a:ext>
            </a:extLst>
          </p:cNvPr>
          <p:cNvPicPr>
            <a:picLocks noChangeAspect="1"/>
          </p:cNvPicPr>
          <p:nvPr/>
        </p:nvPicPr>
        <p:blipFill>
          <a:blip r:embed="rId7"/>
          <a:stretch>
            <a:fillRect/>
          </a:stretch>
        </p:blipFill>
        <p:spPr>
          <a:xfrm>
            <a:off x="9935890" y="3862965"/>
            <a:ext cx="399545" cy="399545"/>
          </a:xfrm>
          <a:prstGeom prst="rect">
            <a:avLst/>
          </a:prstGeom>
        </p:spPr>
      </p:pic>
      <p:sp>
        <p:nvSpPr>
          <p:cNvPr id="62" name="TextBox 61">
            <a:extLst>
              <a:ext uri="{FF2B5EF4-FFF2-40B4-BE49-F238E27FC236}">
                <a16:creationId xmlns:a16="http://schemas.microsoft.com/office/drawing/2014/main" id="{BB86D600-FCF2-0F4B-A2A2-AC6E516AD2AA}"/>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B071885E-D383-704B-B0D5-1A34CD698AF4}"/>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64" name="Picture 63" descr="Icon&#10;&#10;Description automatically generated">
            <a:extLst>
              <a:ext uri="{FF2B5EF4-FFF2-40B4-BE49-F238E27FC236}">
                <a16:creationId xmlns:a16="http://schemas.microsoft.com/office/drawing/2014/main" id="{C28C99CD-8B39-1449-AA87-AE2D4A81FC75}"/>
              </a:ext>
            </a:extLst>
          </p:cNvPr>
          <p:cNvPicPr>
            <a:picLocks noChangeAspect="1"/>
          </p:cNvPicPr>
          <p:nvPr/>
        </p:nvPicPr>
        <p:blipFill>
          <a:blip r:embed="rId8"/>
          <a:stretch>
            <a:fillRect/>
          </a:stretch>
        </p:blipFill>
        <p:spPr>
          <a:xfrm>
            <a:off x="9958411" y="4964303"/>
            <a:ext cx="361122" cy="361122"/>
          </a:xfrm>
          <a:prstGeom prst="rect">
            <a:avLst/>
          </a:prstGeom>
        </p:spPr>
      </p:pic>
    </p:spTree>
    <p:extLst>
      <p:ext uri="{BB962C8B-B14F-4D97-AF65-F5344CB8AC3E}">
        <p14:creationId xmlns:p14="http://schemas.microsoft.com/office/powerpoint/2010/main" val="1889126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60B7ABAE-66D9-5B45-9188-B45F5D43D5F6}"/>
              </a:ext>
            </a:extLst>
          </p:cNvPr>
          <p:cNvPicPr>
            <a:picLocks noChangeAspect="1"/>
          </p:cNvPicPr>
          <p:nvPr/>
        </p:nvPicPr>
        <p:blipFill>
          <a:blip r:embed="rId3"/>
          <a:stretch>
            <a:fillRect/>
          </a:stretch>
        </p:blipFill>
        <p:spPr>
          <a:xfrm>
            <a:off x="2507294" y="764784"/>
            <a:ext cx="9794056" cy="6771818"/>
          </a:xfrm>
          <a:prstGeom prst="rect">
            <a:avLst/>
          </a:prstGeom>
        </p:spPr>
      </p:pic>
      <p:sp>
        <p:nvSpPr>
          <p:cNvPr id="51" name="Rectangle 50">
            <a:extLst>
              <a:ext uri="{FF2B5EF4-FFF2-40B4-BE49-F238E27FC236}">
                <a16:creationId xmlns:a16="http://schemas.microsoft.com/office/drawing/2014/main" id="{6EF1D7D6-592A-6949-B4A0-D024B774B164}"/>
              </a:ext>
            </a:extLst>
          </p:cNvPr>
          <p:cNvSpPr/>
          <p:nvPr/>
        </p:nvSpPr>
        <p:spPr>
          <a:xfrm>
            <a:off x="-2525" y="1299408"/>
            <a:ext cx="12307736" cy="1038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D7688A2-25CA-6B40-BA0A-EE503E25F4E3}"/>
              </a:ext>
            </a:extLst>
          </p:cNvPr>
          <p:cNvSpPr/>
          <p:nvPr/>
        </p:nvSpPr>
        <p:spPr>
          <a:xfrm>
            <a:off x="7513899" y="1546738"/>
            <a:ext cx="4619226" cy="5403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20C737C-9281-1D4B-B6ED-4413E8DAD7AA}"/>
              </a:ext>
            </a:extLst>
          </p:cNvPr>
          <p:cNvSpPr/>
          <p:nvPr/>
        </p:nvSpPr>
        <p:spPr>
          <a:xfrm>
            <a:off x="375810" y="6032185"/>
            <a:ext cx="9727474" cy="93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a:off x="10121566" y="1299408"/>
            <a:ext cx="8086" cy="171945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OUR</a:t>
            </a:r>
          </a:p>
          <a:p>
            <a:r>
              <a:rPr lang="en-US" sz="1600" b="1" dirty="0">
                <a:solidFill>
                  <a:srgbClr val="004E79"/>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OUR SOLUTION</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APPROACH</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BA00AAEE-D58E-1447-B81F-80592556B48A}"/>
              </a:ext>
            </a:extLst>
          </p:cNvPr>
          <p:cNvPicPr>
            <a:picLocks noChangeAspect="1"/>
          </p:cNvPicPr>
          <p:nvPr/>
        </p:nvPicPr>
        <p:blipFill rotWithShape="1">
          <a:blip r:embed="rId6"/>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6EDEF526-1387-C94E-A0B1-D59E8B9F6732}"/>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60" name="Picture 59" descr="Icon&#10;&#10;Description automatically generated">
            <a:extLst>
              <a:ext uri="{FF2B5EF4-FFF2-40B4-BE49-F238E27FC236}">
                <a16:creationId xmlns:a16="http://schemas.microsoft.com/office/drawing/2014/main" id="{2893C8C8-D9F3-2445-8AA3-C398B6EE3E6D}"/>
              </a:ext>
            </a:extLst>
          </p:cNvPr>
          <p:cNvPicPr>
            <a:picLocks noChangeAspect="1"/>
          </p:cNvPicPr>
          <p:nvPr/>
        </p:nvPicPr>
        <p:blipFill>
          <a:blip r:embed="rId7"/>
          <a:stretch>
            <a:fillRect/>
          </a:stretch>
        </p:blipFill>
        <p:spPr>
          <a:xfrm>
            <a:off x="9935890" y="3862965"/>
            <a:ext cx="399545" cy="399545"/>
          </a:xfrm>
          <a:prstGeom prst="rect">
            <a:avLst/>
          </a:prstGeom>
        </p:spPr>
      </p:pic>
      <p:sp>
        <p:nvSpPr>
          <p:cNvPr id="62" name="TextBox 61">
            <a:extLst>
              <a:ext uri="{FF2B5EF4-FFF2-40B4-BE49-F238E27FC236}">
                <a16:creationId xmlns:a16="http://schemas.microsoft.com/office/drawing/2014/main" id="{8AED79C0-D724-8746-85F5-71CC42E0FD03}"/>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F7A510E9-1B9F-7B4C-8CF0-A5D963759DA7}"/>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64" name="Picture 63" descr="Icon&#10;&#10;Description automatically generated">
            <a:extLst>
              <a:ext uri="{FF2B5EF4-FFF2-40B4-BE49-F238E27FC236}">
                <a16:creationId xmlns:a16="http://schemas.microsoft.com/office/drawing/2014/main" id="{D74523EC-62AF-1849-9AD4-A78833F7DF3C}"/>
              </a:ext>
            </a:extLst>
          </p:cNvPr>
          <p:cNvPicPr>
            <a:picLocks noChangeAspect="1"/>
          </p:cNvPicPr>
          <p:nvPr/>
        </p:nvPicPr>
        <p:blipFill>
          <a:blip r:embed="rId8"/>
          <a:stretch>
            <a:fillRect/>
          </a:stretch>
        </p:blipFill>
        <p:spPr>
          <a:xfrm>
            <a:off x="9958411" y="4964303"/>
            <a:ext cx="361122" cy="361122"/>
          </a:xfrm>
          <a:prstGeom prst="rect">
            <a:avLst/>
          </a:prstGeom>
        </p:spPr>
      </p:pic>
      <p:sp>
        <p:nvSpPr>
          <p:cNvPr id="65" name="TextBox 64">
            <a:extLst>
              <a:ext uri="{FF2B5EF4-FFF2-40B4-BE49-F238E27FC236}">
                <a16:creationId xmlns:a16="http://schemas.microsoft.com/office/drawing/2014/main" id="{2A04014E-450F-D349-9578-87FEA5A42FA1}"/>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YI XUAN</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9124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9B229FD-F181-054B-9931-83B70B83D8DA}"/>
              </a:ext>
            </a:extLst>
          </p:cNvPr>
          <p:cNvSpPr/>
          <p:nvPr/>
        </p:nvSpPr>
        <p:spPr>
          <a:xfrm>
            <a:off x="10129653" y="0"/>
            <a:ext cx="2077398"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7DE144-8D17-6045-86E9-3870209B5180}"/>
              </a:ext>
            </a:extLst>
          </p:cNvPr>
          <p:cNvSpPr/>
          <p:nvPr/>
        </p:nvSpPr>
        <p:spPr>
          <a:xfrm>
            <a:off x="633065" y="4516342"/>
            <a:ext cx="2548008" cy="1098690"/>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B0E90B-594C-FF4E-A73E-521485E3786E}"/>
              </a:ext>
            </a:extLst>
          </p:cNvPr>
          <p:cNvSpPr/>
          <p:nvPr/>
        </p:nvSpPr>
        <p:spPr>
          <a:xfrm>
            <a:off x="3433231" y="4516342"/>
            <a:ext cx="2548008" cy="1098690"/>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EE6733-B74C-9249-BEFE-4256B3A4E56D}"/>
              </a:ext>
            </a:extLst>
          </p:cNvPr>
          <p:cNvSpPr/>
          <p:nvPr/>
        </p:nvSpPr>
        <p:spPr>
          <a:xfrm>
            <a:off x="6238161" y="4516342"/>
            <a:ext cx="2548008" cy="1098690"/>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ECF008F-3FF4-994B-AE00-4FB6ADE0DBFE}"/>
              </a:ext>
            </a:extLst>
          </p:cNvPr>
          <p:cNvSpPr/>
          <p:nvPr/>
        </p:nvSpPr>
        <p:spPr>
          <a:xfrm>
            <a:off x="9043091" y="4516342"/>
            <a:ext cx="2548008" cy="1098690"/>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D3954B7-29E3-F649-B24D-2EC7E842C310}"/>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A24DF2E-5247-7848-9D11-2A8B320D6FE4}"/>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a:solidFill>
                  <a:schemeClr val="bg1"/>
                </a:solidFill>
                <a:latin typeface="Arial" panose="020B0604020202020204" pitchFamily="34" charset="0"/>
                <a:cs typeface="Arial" panose="020B0604020202020204" pitchFamily="34" charset="0"/>
              </a:rPr>
              <a:t>CONTENTS</a:t>
            </a:r>
          </a:p>
        </p:txBody>
      </p:sp>
      <p:sp>
        <p:nvSpPr>
          <p:cNvPr id="8" name="TextBox 7">
            <a:extLst>
              <a:ext uri="{FF2B5EF4-FFF2-40B4-BE49-F238E27FC236}">
                <a16:creationId xmlns:a16="http://schemas.microsoft.com/office/drawing/2014/main" id="{F74B5596-A8B8-DB40-8877-237183068068}"/>
              </a:ext>
            </a:extLst>
          </p:cNvPr>
          <p:cNvSpPr txBox="1"/>
          <p:nvPr/>
        </p:nvSpPr>
        <p:spPr>
          <a:xfrm>
            <a:off x="624306" y="4711744"/>
            <a:ext cx="2548617"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BUSINESS PROBLEM</a:t>
            </a:r>
            <a:endParaRPr lang="en-US" sz="2500"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6E66C94-DAD0-954F-AECB-F886A4F2CE38}"/>
              </a:ext>
            </a:extLst>
          </p:cNvPr>
          <p:cNvSpPr txBox="1"/>
          <p:nvPr/>
        </p:nvSpPr>
        <p:spPr>
          <a:xfrm>
            <a:off x="3431538" y="4711744"/>
            <a:ext cx="2548008"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OUR</a:t>
            </a:r>
          </a:p>
          <a:p>
            <a:pPr algn="ctr"/>
            <a:r>
              <a:rPr lang="en-US" sz="2000" b="1" dirty="0">
                <a:solidFill>
                  <a:schemeClr val="bg1"/>
                </a:solidFill>
                <a:latin typeface="Arial" panose="020B0604020202020204" pitchFamily="34" charset="0"/>
                <a:cs typeface="Arial" panose="020B0604020202020204" pitchFamily="34" charset="0"/>
              </a:rPr>
              <a:t>SOLUTION</a:t>
            </a:r>
            <a:endParaRPr lang="en-US" sz="2500"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E8672AD9-729D-8B47-B8D1-980F8E9D5A4A}"/>
              </a:ext>
            </a:extLst>
          </p:cNvPr>
          <p:cNvSpPr txBox="1"/>
          <p:nvPr/>
        </p:nvSpPr>
        <p:spPr>
          <a:xfrm>
            <a:off x="6230011" y="4557855"/>
            <a:ext cx="2548617" cy="1015663"/>
          </a:xfrm>
          <a:prstGeom prst="rect">
            <a:avLst/>
          </a:prstGeom>
          <a:noFill/>
        </p:spPr>
        <p:txBody>
          <a:bodyPr wrap="square" rtlCol="0" anchor="ctr">
            <a:spAutoFit/>
          </a:bodyPr>
          <a:lstStyle/>
          <a:p>
            <a:pPr algn="ctr"/>
            <a:r>
              <a:rPr lang="en-US" sz="2000" b="1" dirty="0">
                <a:solidFill>
                  <a:schemeClr val="bg1"/>
                </a:solidFill>
                <a:latin typeface="Arial" panose="020B0604020202020204" pitchFamily="34" charset="0"/>
                <a:cs typeface="Arial" panose="020B0604020202020204" pitchFamily="34" charset="0"/>
              </a:rPr>
              <a:t>SEVERITY PREDICTION MODEL</a:t>
            </a:r>
            <a:endParaRPr lang="en-US" sz="25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B8CFB087-DD17-4A41-9E18-35C0C9FD6502}"/>
              </a:ext>
            </a:extLst>
          </p:cNvPr>
          <p:cNvSpPr txBox="1"/>
          <p:nvPr/>
        </p:nvSpPr>
        <p:spPr>
          <a:xfrm>
            <a:off x="9043091" y="4711743"/>
            <a:ext cx="2548618"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ICU ADMISSION MODEL</a:t>
            </a:r>
            <a:endParaRPr lang="en-US" sz="2500" dirty="0">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F5EB5240-7BF9-254C-9130-D9DD46F62470}"/>
              </a:ext>
            </a:extLst>
          </p:cNvPr>
          <p:cNvSpPr/>
          <p:nvPr/>
        </p:nvSpPr>
        <p:spPr>
          <a:xfrm>
            <a:off x="624915" y="2244822"/>
            <a:ext cx="2548008" cy="227769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D7AD5F9-63B5-A741-9221-A12CA1B52FAF}"/>
              </a:ext>
            </a:extLst>
          </p:cNvPr>
          <p:cNvSpPr/>
          <p:nvPr/>
        </p:nvSpPr>
        <p:spPr>
          <a:xfrm>
            <a:off x="3431538" y="2238644"/>
            <a:ext cx="2548008" cy="227769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C740BEF-A783-E64E-89AB-96E7E4C2BE2C}"/>
              </a:ext>
            </a:extLst>
          </p:cNvPr>
          <p:cNvSpPr/>
          <p:nvPr/>
        </p:nvSpPr>
        <p:spPr>
          <a:xfrm>
            <a:off x="6236468" y="2238644"/>
            <a:ext cx="2548008" cy="227769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7BD929B-E871-644A-909C-CAA013BE3932}"/>
              </a:ext>
            </a:extLst>
          </p:cNvPr>
          <p:cNvSpPr/>
          <p:nvPr/>
        </p:nvSpPr>
        <p:spPr>
          <a:xfrm>
            <a:off x="9043091" y="2238644"/>
            <a:ext cx="2548008" cy="227769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814475A-F4A8-0240-A078-1EFC538265DF}"/>
              </a:ext>
            </a:extLst>
          </p:cNvPr>
          <p:cNvSpPr/>
          <p:nvPr/>
        </p:nvSpPr>
        <p:spPr>
          <a:xfrm>
            <a:off x="446991" y="7261411"/>
            <a:ext cx="601219" cy="388307"/>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0" name="Rectangle 19">
            <a:extLst>
              <a:ext uri="{FF2B5EF4-FFF2-40B4-BE49-F238E27FC236}">
                <a16:creationId xmlns:a16="http://schemas.microsoft.com/office/drawing/2014/main" id="{841BD222-27BC-344C-ADBF-6371E866EF6A}"/>
              </a:ext>
            </a:extLst>
          </p:cNvPr>
          <p:cNvSpPr/>
          <p:nvPr/>
        </p:nvSpPr>
        <p:spPr>
          <a:xfrm>
            <a:off x="446991" y="7689438"/>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2" name="TextBox 21">
            <a:extLst>
              <a:ext uri="{FF2B5EF4-FFF2-40B4-BE49-F238E27FC236}">
                <a16:creationId xmlns:a16="http://schemas.microsoft.com/office/drawing/2014/main" id="{41AB9288-FEC1-4843-8984-73F62356C45A}"/>
              </a:ext>
            </a:extLst>
          </p:cNvPr>
          <p:cNvSpPr txBox="1"/>
          <p:nvPr/>
        </p:nvSpPr>
        <p:spPr>
          <a:xfrm>
            <a:off x="1048210" y="7270898"/>
            <a:ext cx="929612" cy="369332"/>
          </a:xfrm>
          <a:prstGeom prst="rect">
            <a:avLst/>
          </a:prstGeom>
          <a:noFill/>
        </p:spPr>
        <p:txBody>
          <a:bodyPr wrap="square">
            <a:spAutoFit/>
          </a:bodyPr>
          <a:lstStyle/>
          <a:p>
            <a:r>
              <a:rPr lang="en-US" dirty="0"/>
              <a:t>1E4D76</a:t>
            </a:r>
          </a:p>
        </p:txBody>
      </p:sp>
      <p:sp>
        <p:nvSpPr>
          <p:cNvPr id="24" name="TextBox 23">
            <a:extLst>
              <a:ext uri="{FF2B5EF4-FFF2-40B4-BE49-F238E27FC236}">
                <a16:creationId xmlns:a16="http://schemas.microsoft.com/office/drawing/2014/main" id="{8778652D-8D3A-C74A-8D07-50B92508AD13}"/>
              </a:ext>
            </a:extLst>
          </p:cNvPr>
          <p:cNvSpPr txBox="1"/>
          <p:nvPr/>
        </p:nvSpPr>
        <p:spPr>
          <a:xfrm>
            <a:off x="1040060" y="7689438"/>
            <a:ext cx="929612" cy="369332"/>
          </a:xfrm>
          <a:prstGeom prst="rect">
            <a:avLst/>
          </a:prstGeom>
          <a:noFill/>
        </p:spPr>
        <p:txBody>
          <a:bodyPr wrap="square">
            <a:spAutoFit/>
          </a:bodyPr>
          <a:lstStyle/>
          <a:p>
            <a:r>
              <a:rPr lang="en-US" dirty="0"/>
              <a:t>221E20</a:t>
            </a:r>
          </a:p>
        </p:txBody>
      </p:sp>
      <p:sp>
        <p:nvSpPr>
          <p:cNvPr id="34" name="TextBox 33">
            <a:extLst>
              <a:ext uri="{FF2B5EF4-FFF2-40B4-BE49-F238E27FC236}">
                <a16:creationId xmlns:a16="http://schemas.microsoft.com/office/drawing/2014/main" id="{71F7326C-B25E-1140-B1AD-721F5A684AF8}"/>
              </a:ext>
            </a:extLst>
          </p:cNvPr>
          <p:cNvSpPr txBox="1"/>
          <p:nvPr/>
        </p:nvSpPr>
        <p:spPr>
          <a:xfrm>
            <a:off x="2740401" y="7260064"/>
            <a:ext cx="929611" cy="369332"/>
          </a:xfrm>
          <a:prstGeom prst="rect">
            <a:avLst/>
          </a:prstGeom>
          <a:noFill/>
        </p:spPr>
        <p:txBody>
          <a:bodyPr wrap="square">
            <a:spAutoFit/>
          </a:bodyPr>
          <a:lstStyle/>
          <a:p>
            <a:r>
              <a:rPr lang="en-US"/>
              <a:t>F25F66</a:t>
            </a:r>
          </a:p>
        </p:txBody>
      </p:sp>
      <p:sp>
        <p:nvSpPr>
          <p:cNvPr id="35" name="Rectangle 34">
            <a:extLst>
              <a:ext uri="{FF2B5EF4-FFF2-40B4-BE49-F238E27FC236}">
                <a16:creationId xmlns:a16="http://schemas.microsoft.com/office/drawing/2014/main" id="{2EA49999-E9D4-D94E-9365-088A261227DA}"/>
              </a:ext>
            </a:extLst>
          </p:cNvPr>
          <p:cNvSpPr/>
          <p:nvPr/>
        </p:nvSpPr>
        <p:spPr>
          <a:xfrm>
            <a:off x="2123502" y="7260064"/>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6" name="TextBox 35">
            <a:extLst>
              <a:ext uri="{FF2B5EF4-FFF2-40B4-BE49-F238E27FC236}">
                <a16:creationId xmlns:a16="http://schemas.microsoft.com/office/drawing/2014/main" id="{347AD9EA-EFF2-2642-8651-A7791F374703}"/>
              </a:ext>
            </a:extLst>
          </p:cNvPr>
          <p:cNvSpPr txBox="1"/>
          <p:nvPr/>
        </p:nvSpPr>
        <p:spPr>
          <a:xfrm>
            <a:off x="2745916" y="7693003"/>
            <a:ext cx="924096" cy="369332"/>
          </a:xfrm>
          <a:prstGeom prst="rect">
            <a:avLst/>
          </a:prstGeom>
          <a:noFill/>
        </p:spPr>
        <p:txBody>
          <a:bodyPr wrap="square">
            <a:spAutoFit/>
          </a:bodyPr>
          <a:lstStyle/>
          <a:p>
            <a:r>
              <a:rPr lang="en-US"/>
              <a:t>777676</a:t>
            </a:r>
          </a:p>
        </p:txBody>
      </p:sp>
      <p:sp>
        <p:nvSpPr>
          <p:cNvPr id="37" name="Rectangle 36">
            <a:extLst>
              <a:ext uri="{FF2B5EF4-FFF2-40B4-BE49-F238E27FC236}">
                <a16:creationId xmlns:a16="http://schemas.microsoft.com/office/drawing/2014/main" id="{4DEDE159-EAA8-AF45-AC4E-13DBBCDCAF40}"/>
              </a:ext>
            </a:extLst>
          </p:cNvPr>
          <p:cNvSpPr/>
          <p:nvPr/>
        </p:nvSpPr>
        <p:spPr>
          <a:xfrm>
            <a:off x="2123502" y="7689438"/>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CBABC80F-A21E-874F-A531-DA7C8050C4CF}"/>
              </a:ext>
            </a:extLst>
          </p:cNvPr>
          <p:cNvSpPr txBox="1"/>
          <p:nvPr/>
        </p:nvSpPr>
        <p:spPr>
          <a:xfrm>
            <a:off x="4461291" y="7267093"/>
            <a:ext cx="1059611" cy="369332"/>
          </a:xfrm>
          <a:prstGeom prst="rect">
            <a:avLst/>
          </a:prstGeom>
          <a:noFill/>
        </p:spPr>
        <p:txBody>
          <a:bodyPr wrap="square">
            <a:spAutoFit/>
          </a:bodyPr>
          <a:lstStyle/>
          <a:p>
            <a:r>
              <a:rPr lang="en-US"/>
              <a:t>F68D92</a:t>
            </a:r>
          </a:p>
        </p:txBody>
      </p:sp>
      <p:sp>
        <p:nvSpPr>
          <p:cNvPr id="39" name="Rectangle 38">
            <a:extLst>
              <a:ext uri="{FF2B5EF4-FFF2-40B4-BE49-F238E27FC236}">
                <a16:creationId xmlns:a16="http://schemas.microsoft.com/office/drawing/2014/main" id="{32E5EF68-0329-C142-90F3-D28E2337706C}"/>
              </a:ext>
            </a:extLst>
          </p:cNvPr>
          <p:cNvSpPr/>
          <p:nvPr/>
        </p:nvSpPr>
        <p:spPr>
          <a:xfrm>
            <a:off x="3844391" y="7267093"/>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0" name="TextBox 39">
            <a:extLst>
              <a:ext uri="{FF2B5EF4-FFF2-40B4-BE49-F238E27FC236}">
                <a16:creationId xmlns:a16="http://schemas.microsoft.com/office/drawing/2014/main" id="{85B9BBB9-65B7-2844-8A70-1956E8250235}"/>
              </a:ext>
            </a:extLst>
          </p:cNvPr>
          <p:cNvSpPr txBox="1"/>
          <p:nvPr/>
        </p:nvSpPr>
        <p:spPr>
          <a:xfrm>
            <a:off x="4471927" y="7700624"/>
            <a:ext cx="1059611" cy="369332"/>
          </a:xfrm>
          <a:prstGeom prst="rect">
            <a:avLst/>
          </a:prstGeom>
          <a:noFill/>
        </p:spPr>
        <p:txBody>
          <a:bodyPr wrap="square">
            <a:spAutoFit/>
          </a:bodyPr>
          <a:lstStyle/>
          <a:p>
            <a:r>
              <a:rPr lang="en-US"/>
              <a:t>D8D8D8</a:t>
            </a:r>
          </a:p>
        </p:txBody>
      </p:sp>
      <p:sp>
        <p:nvSpPr>
          <p:cNvPr id="41" name="Rectangle 40">
            <a:extLst>
              <a:ext uri="{FF2B5EF4-FFF2-40B4-BE49-F238E27FC236}">
                <a16:creationId xmlns:a16="http://schemas.microsoft.com/office/drawing/2014/main" id="{1CF36AB7-8566-FE47-A102-0A21B39E1B5A}"/>
              </a:ext>
            </a:extLst>
          </p:cNvPr>
          <p:cNvSpPr/>
          <p:nvPr/>
        </p:nvSpPr>
        <p:spPr>
          <a:xfrm>
            <a:off x="3844390" y="7689437"/>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943A79B3-514D-6040-926D-3032E2D39F55}"/>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JEROME</a:t>
            </a:r>
            <a:endParaRPr lang="en-US" sz="4000" b="1" dirty="0">
              <a:solidFill>
                <a:schemeClr val="bg1"/>
              </a:solidFill>
              <a:latin typeface="Arial" panose="020B0604020202020204" pitchFamily="34" charset="0"/>
              <a:cs typeface="Arial" panose="020B0604020202020204" pitchFamily="34" charset="0"/>
            </a:endParaRPr>
          </a:p>
        </p:txBody>
      </p:sp>
      <p:pic>
        <p:nvPicPr>
          <p:cNvPr id="4" name="Picture 3" descr="Icon&#10;&#10;Description automatically generated">
            <a:extLst>
              <a:ext uri="{FF2B5EF4-FFF2-40B4-BE49-F238E27FC236}">
                <a16:creationId xmlns:a16="http://schemas.microsoft.com/office/drawing/2014/main" id="{4CA7C8D9-E0C3-EE42-A706-B8169F108F4F}"/>
              </a:ext>
            </a:extLst>
          </p:cNvPr>
          <p:cNvPicPr>
            <a:picLocks noChangeAspect="1"/>
          </p:cNvPicPr>
          <p:nvPr/>
        </p:nvPicPr>
        <p:blipFill>
          <a:blip r:embed="rId3"/>
          <a:stretch>
            <a:fillRect/>
          </a:stretch>
        </p:blipFill>
        <p:spPr>
          <a:xfrm>
            <a:off x="1243513" y="2778108"/>
            <a:ext cx="1327111" cy="1327111"/>
          </a:xfrm>
          <a:prstGeom prst="rect">
            <a:avLst/>
          </a:prstGeom>
        </p:spPr>
      </p:pic>
      <p:pic>
        <p:nvPicPr>
          <p:cNvPr id="21" name="Picture 20" descr="Icon&#10;&#10;Description automatically generated">
            <a:extLst>
              <a:ext uri="{FF2B5EF4-FFF2-40B4-BE49-F238E27FC236}">
                <a16:creationId xmlns:a16="http://schemas.microsoft.com/office/drawing/2014/main" id="{60E3D85E-0354-4E4A-A991-662336A81AF0}"/>
              </a:ext>
            </a:extLst>
          </p:cNvPr>
          <p:cNvPicPr>
            <a:picLocks noChangeAspect="1"/>
          </p:cNvPicPr>
          <p:nvPr/>
        </p:nvPicPr>
        <p:blipFill>
          <a:blip r:embed="rId4"/>
          <a:stretch>
            <a:fillRect/>
          </a:stretch>
        </p:blipFill>
        <p:spPr>
          <a:xfrm>
            <a:off x="4037909" y="2778108"/>
            <a:ext cx="1327111" cy="1327111"/>
          </a:xfrm>
          <a:prstGeom prst="rect">
            <a:avLst/>
          </a:prstGeom>
        </p:spPr>
      </p:pic>
      <p:pic>
        <p:nvPicPr>
          <p:cNvPr id="7" name="Picture 6" descr="Icon&#10;&#10;Description automatically generated">
            <a:extLst>
              <a:ext uri="{FF2B5EF4-FFF2-40B4-BE49-F238E27FC236}">
                <a16:creationId xmlns:a16="http://schemas.microsoft.com/office/drawing/2014/main" id="{375AE325-B66B-7F41-AE02-3495097207E6}"/>
              </a:ext>
            </a:extLst>
          </p:cNvPr>
          <p:cNvPicPr>
            <a:picLocks noChangeAspect="1"/>
          </p:cNvPicPr>
          <p:nvPr/>
        </p:nvPicPr>
        <p:blipFill>
          <a:blip r:embed="rId5"/>
          <a:stretch>
            <a:fillRect/>
          </a:stretch>
        </p:blipFill>
        <p:spPr>
          <a:xfrm>
            <a:off x="6875280" y="2831449"/>
            <a:ext cx="1273770" cy="1273770"/>
          </a:xfrm>
          <a:prstGeom prst="rect">
            <a:avLst/>
          </a:prstGeom>
        </p:spPr>
      </p:pic>
      <p:pic>
        <p:nvPicPr>
          <p:cNvPr id="44" name="Picture 43" descr="Icon&#10;&#10;Description automatically generated">
            <a:extLst>
              <a:ext uri="{FF2B5EF4-FFF2-40B4-BE49-F238E27FC236}">
                <a16:creationId xmlns:a16="http://schemas.microsoft.com/office/drawing/2014/main" id="{846FBD4B-5F98-2649-96C8-D3273620CA49}"/>
              </a:ext>
            </a:extLst>
          </p:cNvPr>
          <p:cNvPicPr>
            <a:picLocks noChangeAspect="1"/>
          </p:cNvPicPr>
          <p:nvPr/>
        </p:nvPicPr>
        <p:blipFill>
          <a:blip r:embed="rId6"/>
          <a:stretch>
            <a:fillRect/>
          </a:stretch>
        </p:blipFill>
        <p:spPr>
          <a:xfrm>
            <a:off x="9680209" y="2740608"/>
            <a:ext cx="1273771" cy="1273771"/>
          </a:xfrm>
          <a:prstGeom prst="rect">
            <a:avLst/>
          </a:prstGeom>
        </p:spPr>
      </p:pic>
    </p:spTree>
    <p:extLst>
      <p:ext uri="{BB962C8B-B14F-4D97-AF65-F5344CB8AC3E}">
        <p14:creationId xmlns:p14="http://schemas.microsoft.com/office/powerpoint/2010/main" val="2714702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5" grpId="0" animBg="1"/>
      <p:bldP spid="8" grpId="0"/>
      <p:bldP spid="9" grpId="0"/>
      <p:bldP spid="11" grpId="0"/>
      <p:bldP spid="12" grpId="0"/>
      <p:bldP spid="16" grpId="0" animBg="1"/>
      <p:bldP spid="17" grpId="0" animBg="1"/>
      <p:bldP spid="18"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9F090907-AD3A-E649-A664-8922DF2EB5AA}"/>
              </a:ext>
            </a:extLst>
          </p:cNvPr>
          <p:cNvSpPr/>
          <p:nvPr/>
        </p:nvSpPr>
        <p:spPr>
          <a:xfrm>
            <a:off x="-674371" y="1348619"/>
            <a:ext cx="2967781" cy="5403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D6A7392-739F-E74A-8A97-E4FA7077EE25}"/>
              </a:ext>
            </a:extLst>
          </p:cNvPr>
          <p:cNvSpPr/>
          <p:nvPr/>
        </p:nvSpPr>
        <p:spPr>
          <a:xfrm>
            <a:off x="-2525" y="1299408"/>
            <a:ext cx="12307736" cy="1038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F6CC498D-274C-D149-A353-25240D177741}"/>
              </a:ext>
            </a:extLst>
          </p:cNvPr>
          <p:cNvSpPr/>
          <p:nvPr/>
        </p:nvSpPr>
        <p:spPr>
          <a:xfrm>
            <a:off x="7513899" y="1299408"/>
            <a:ext cx="4913952" cy="5650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45CA018-222F-6F49-B716-5A0C9E9556E1}"/>
              </a:ext>
            </a:extLst>
          </p:cNvPr>
          <p:cNvSpPr/>
          <p:nvPr/>
        </p:nvSpPr>
        <p:spPr>
          <a:xfrm>
            <a:off x="375810" y="6596243"/>
            <a:ext cx="9727474" cy="369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a:off x="10121566" y="1299408"/>
            <a:ext cx="8086" cy="171945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OUR</a:t>
            </a:r>
          </a:p>
          <a:p>
            <a:r>
              <a:rPr lang="en-US" sz="1600" b="1" dirty="0">
                <a:solidFill>
                  <a:srgbClr val="004E79"/>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OUR SOLUTION</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SEVERITY PREDICTION MODEL</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BA00AAEE-D58E-1447-B81F-80592556B48A}"/>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6EDEF526-1387-C94E-A0B1-D59E8B9F6732}"/>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5" name="Picture 4">
            <a:extLst>
              <a:ext uri="{FF2B5EF4-FFF2-40B4-BE49-F238E27FC236}">
                <a16:creationId xmlns:a16="http://schemas.microsoft.com/office/drawing/2014/main" id="{40DF04A4-FA7D-4741-9FFC-2B701CAD6E98}"/>
              </a:ext>
            </a:extLst>
          </p:cNvPr>
          <p:cNvPicPr>
            <a:picLocks noChangeAspect="1"/>
          </p:cNvPicPr>
          <p:nvPr/>
        </p:nvPicPr>
        <p:blipFill>
          <a:blip r:embed="rId6"/>
          <a:stretch>
            <a:fillRect/>
          </a:stretch>
        </p:blipFill>
        <p:spPr>
          <a:xfrm>
            <a:off x="1682972" y="2366860"/>
            <a:ext cx="6803149" cy="4582677"/>
          </a:xfrm>
          <a:prstGeom prst="rect">
            <a:avLst/>
          </a:prstGeom>
        </p:spPr>
      </p:pic>
      <p:pic>
        <p:nvPicPr>
          <p:cNvPr id="64" name="Picture 63" descr="Icon&#10;&#10;Description automatically generated">
            <a:extLst>
              <a:ext uri="{FF2B5EF4-FFF2-40B4-BE49-F238E27FC236}">
                <a16:creationId xmlns:a16="http://schemas.microsoft.com/office/drawing/2014/main" id="{14787D66-A49C-A349-824B-14252C8D79F1}"/>
              </a:ext>
            </a:extLst>
          </p:cNvPr>
          <p:cNvPicPr>
            <a:picLocks noChangeAspect="1"/>
          </p:cNvPicPr>
          <p:nvPr/>
        </p:nvPicPr>
        <p:blipFill>
          <a:blip r:embed="rId7"/>
          <a:stretch>
            <a:fillRect/>
          </a:stretch>
        </p:blipFill>
        <p:spPr>
          <a:xfrm>
            <a:off x="9935890" y="3862965"/>
            <a:ext cx="399545" cy="399545"/>
          </a:xfrm>
          <a:prstGeom prst="rect">
            <a:avLst/>
          </a:prstGeom>
        </p:spPr>
      </p:pic>
      <p:sp>
        <p:nvSpPr>
          <p:cNvPr id="51" name="TextBox 50">
            <a:extLst>
              <a:ext uri="{FF2B5EF4-FFF2-40B4-BE49-F238E27FC236}">
                <a16:creationId xmlns:a16="http://schemas.microsoft.com/office/drawing/2014/main" id="{C4874EA8-4184-4343-B6D9-63AE38DED0B8}"/>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AA39001B-8180-CC4B-A381-4F1F90E686CD}"/>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53" name="Picture 52" descr="Icon&#10;&#10;Description automatically generated">
            <a:extLst>
              <a:ext uri="{FF2B5EF4-FFF2-40B4-BE49-F238E27FC236}">
                <a16:creationId xmlns:a16="http://schemas.microsoft.com/office/drawing/2014/main" id="{5F86301D-A305-C746-B9CF-4438870F1EB7}"/>
              </a:ext>
            </a:extLst>
          </p:cNvPr>
          <p:cNvPicPr>
            <a:picLocks noChangeAspect="1"/>
          </p:cNvPicPr>
          <p:nvPr/>
        </p:nvPicPr>
        <p:blipFill>
          <a:blip r:embed="rId8"/>
          <a:stretch>
            <a:fillRect/>
          </a:stretch>
        </p:blipFill>
        <p:spPr>
          <a:xfrm>
            <a:off x="9958411" y="4964303"/>
            <a:ext cx="361122" cy="361122"/>
          </a:xfrm>
          <a:prstGeom prst="rect">
            <a:avLst/>
          </a:prstGeom>
        </p:spPr>
      </p:pic>
      <p:sp>
        <p:nvSpPr>
          <p:cNvPr id="55" name="TextBox 54">
            <a:extLst>
              <a:ext uri="{FF2B5EF4-FFF2-40B4-BE49-F238E27FC236}">
                <a16:creationId xmlns:a16="http://schemas.microsoft.com/office/drawing/2014/main" id="{D52A9254-0304-7C47-BC21-C9BCE2C5EFB9}"/>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YI XUAN</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056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diagram&#10;&#10;Description automatically generated">
            <a:extLst>
              <a:ext uri="{FF2B5EF4-FFF2-40B4-BE49-F238E27FC236}">
                <a16:creationId xmlns:a16="http://schemas.microsoft.com/office/drawing/2014/main" id="{871B168A-C299-C74E-ADF6-87DB9C7BEF81}"/>
              </a:ext>
            </a:extLst>
          </p:cNvPr>
          <p:cNvPicPr>
            <a:picLocks noChangeAspect="1"/>
          </p:cNvPicPr>
          <p:nvPr/>
        </p:nvPicPr>
        <p:blipFill>
          <a:blip r:embed="rId3"/>
          <a:stretch>
            <a:fillRect/>
          </a:stretch>
        </p:blipFill>
        <p:spPr>
          <a:xfrm>
            <a:off x="2056341" y="1559908"/>
            <a:ext cx="11735578" cy="5215813"/>
          </a:xfrm>
          <a:prstGeom prst="rect">
            <a:avLst/>
          </a:prstGeom>
        </p:spPr>
      </p:pic>
      <p:sp>
        <p:nvSpPr>
          <p:cNvPr id="55" name="Rectangle 54">
            <a:extLst>
              <a:ext uri="{FF2B5EF4-FFF2-40B4-BE49-F238E27FC236}">
                <a16:creationId xmlns:a16="http://schemas.microsoft.com/office/drawing/2014/main" id="{F138C6E6-2F86-2347-B4AB-25C0094C6B87}"/>
              </a:ext>
            </a:extLst>
          </p:cNvPr>
          <p:cNvSpPr/>
          <p:nvPr/>
        </p:nvSpPr>
        <p:spPr>
          <a:xfrm>
            <a:off x="-674371" y="1348619"/>
            <a:ext cx="2967781" cy="5403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CA52AAD-FAAF-A546-81AD-CF46CC02DB0F}"/>
              </a:ext>
            </a:extLst>
          </p:cNvPr>
          <p:cNvSpPr/>
          <p:nvPr/>
        </p:nvSpPr>
        <p:spPr>
          <a:xfrm>
            <a:off x="-2525" y="1299408"/>
            <a:ext cx="12307736" cy="1038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2CA0480-5918-0A48-A035-ACC12E7203F1}"/>
              </a:ext>
            </a:extLst>
          </p:cNvPr>
          <p:cNvSpPr/>
          <p:nvPr/>
        </p:nvSpPr>
        <p:spPr>
          <a:xfrm>
            <a:off x="7513899" y="1299408"/>
            <a:ext cx="4913952" cy="5650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2010F31-B5C1-A74E-A9DD-B80A8A1FDFC8}"/>
              </a:ext>
            </a:extLst>
          </p:cNvPr>
          <p:cNvSpPr/>
          <p:nvPr/>
        </p:nvSpPr>
        <p:spPr>
          <a:xfrm>
            <a:off x="375810" y="6596243"/>
            <a:ext cx="9727474" cy="369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a:off x="10121566" y="1299408"/>
            <a:ext cx="8086" cy="171945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OUR</a:t>
            </a:r>
          </a:p>
          <a:p>
            <a:r>
              <a:rPr lang="en-US" sz="1600" b="1" dirty="0">
                <a:solidFill>
                  <a:srgbClr val="004E79"/>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OUR SOLUTION</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SEVERITY PREDICTION MODEL</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BA00AAEE-D58E-1447-B81F-80592556B48A}"/>
              </a:ext>
            </a:extLst>
          </p:cNvPr>
          <p:cNvPicPr>
            <a:picLocks noChangeAspect="1"/>
          </p:cNvPicPr>
          <p:nvPr/>
        </p:nvPicPr>
        <p:blipFill rotWithShape="1">
          <a:blip r:embed="rId6"/>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6EDEF526-1387-C94E-A0B1-D59E8B9F6732}"/>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60" name="Picture 59" descr="Icon&#10;&#10;Description automatically generated">
            <a:extLst>
              <a:ext uri="{FF2B5EF4-FFF2-40B4-BE49-F238E27FC236}">
                <a16:creationId xmlns:a16="http://schemas.microsoft.com/office/drawing/2014/main" id="{792DFA7D-A002-D14C-8A3E-1F01BF5B190F}"/>
              </a:ext>
            </a:extLst>
          </p:cNvPr>
          <p:cNvPicPr>
            <a:picLocks noChangeAspect="1"/>
          </p:cNvPicPr>
          <p:nvPr/>
        </p:nvPicPr>
        <p:blipFill>
          <a:blip r:embed="rId7"/>
          <a:stretch>
            <a:fillRect/>
          </a:stretch>
        </p:blipFill>
        <p:spPr>
          <a:xfrm>
            <a:off x="9935890" y="3862965"/>
            <a:ext cx="399545" cy="399545"/>
          </a:xfrm>
          <a:prstGeom prst="rect">
            <a:avLst/>
          </a:prstGeom>
        </p:spPr>
      </p:pic>
      <p:sp>
        <p:nvSpPr>
          <p:cNvPr id="62" name="TextBox 61">
            <a:extLst>
              <a:ext uri="{FF2B5EF4-FFF2-40B4-BE49-F238E27FC236}">
                <a16:creationId xmlns:a16="http://schemas.microsoft.com/office/drawing/2014/main" id="{9B405B95-2955-6544-9F3E-A04D7DEC6EC7}"/>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0F697E1C-E144-BC43-B372-BC5918744B83}"/>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64" name="Picture 63" descr="Icon&#10;&#10;Description automatically generated">
            <a:extLst>
              <a:ext uri="{FF2B5EF4-FFF2-40B4-BE49-F238E27FC236}">
                <a16:creationId xmlns:a16="http://schemas.microsoft.com/office/drawing/2014/main" id="{3CDDD1AA-D72E-B948-9AC5-305FA6162196}"/>
              </a:ext>
            </a:extLst>
          </p:cNvPr>
          <p:cNvPicPr>
            <a:picLocks noChangeAspect="1"/>
          </p:cNvPicPr>
          <p:nvPr/>
        </p:nvPicPr>
        <p:blipFill>
          <a:blip r:embed="rId8"/>
          <a:stretch>
            <a:fillRect/>
          </a:stretch>
        </p:blipFill>
        <p:spPr>
          <a:xfrm>
            <a:off x="9958411" y="4964303"/>
            <a:ext cx="361122" cy="361122"/>
          </a:xfrm>
          <a:prstGeom prst="rect">
            <a:avLst/>
          </a:prstGeom>
        </p:spPr>
      </p:pic>
      <p:sp>
        <p:nvSpPr>
          <p:cNvPr id="65" name="TextBox 64">
            <a:extLst>
              <a:ext uri="{FF2B5EF4-FFF2-40B4-BE49-F238E27FC236}">
                <a16:creationId xmlns:a16="http://schemas.microsoft.com/office/drawing/2014/main" id="{E2A2B1C8-641F-1F48-9220-934B26C10E97}"/>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YI XUAN</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02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diagram&#10;&#10;Description automatically generated">
            <a:extLst>
              <a:ext uri="{FF2B5EF4-FFF2-40B4-BE49-F238E27FC236}">
                <a16:creationId xmlns:a16="http://schemas.microsoft.com/office/drawing/2014/main" id="{871B168A-C299-C74E-ADF6-87DB9C7BEF81}"/>
              </a:ext>
            </a:extLst>
          </p:cNvPr>
          <p:cNvPicPr>
            <a:picLocks noChangeAspect="1"/>
          </p:cNvPicPr>
          <p:nvPr/>
        </p:nvPicPr>
        <p:blipFill>
          <a:blip r:embed="rId3"/>
          <a:stretch>
            <a:fillRect/>
          </a:stretch>
        </p:blipFill>
        <p:spPr>
          <a:xfrm>
            <a:off x="-2380192" y="1559908"/>
            <a:ext cx="11735578" cy="5215813"/>
          </a:xfrm>
          <a:prstGeom prst="rect">
            <a:avLst/>
          </a:prstGeom>
        </p:spPr>
      </p:pic>
      <p:sp>
        <p:nvSpPr>
          <p:cNvPr id="55" name="Rectangle 54">
            <a:extLst>
              <a:ext uri="{FF2B5EF4-FFF2-40B4-BE49-F238E27FC236}">
                <a16:creationId xmlns:a16="http://schemas.microsoft.com/office/drawing/2014/main" id="{F138C6E6-2F86-2347-B4AB-25C0094C6B87}"/>
              </a:ext>
            </a:extLst>
          </p:cNvPr>
          <p:cNvSpPr/>
          <p:nvPr/>
        </p:nvSpPr>
        <p:spPr>
          <a:xfrm>
            <a:off x="-674370" y="1348619"/>
            <a:ext cx="2108060" cy="5403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CA52AAD-FAAF-A546-81AD-CF46CC02DB0F}"/>
              </a:ext>
            </a:extLst>
          </p:cNvPr>
          <p:cNvSpPr/>
          <p:nvPr/>
        </p:nvSpPr>
        <p:spPr>
          <a:xfrm>
            <a:off x="-2525" y="1299408"/>
            <a:ext cx="6290436" cy="1038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2CA0480-5918-0A48-A035-ACC12E7203F1}"/>
              </a:ext>
            </a:extLst>
          </p:cNvPr>
          <p:cNvSpPr/>
          <p:nvPr/>
        </p:nvSpPr>
        <p:spPr>
          <a:xfrm>
            <a:off x="9199129" y="1299408"/>
            <a:ext cx="2933995" cy="5650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2010F31-B5C1-A74E-A9DD-B80A8A1FDFC8}"/>
              </a:ext>
            </a:extLst>
          </p:cNvPr>
          <p:cNvSpPr/>
          <p:nvPr/>
        </p:nvSpPr>
        <p:spPr>
          <a:xfrm>
            <a:off x="375810" y="6596243"/>
            <a:ext cx="9727474" cy="369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a:off x="10121566" y="1299408"/>
            <a:ext cx="8086" cy="171945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OUR</a:t>
            </a:r>
          </a:p>
          <a:p>
            <a:r>
              <a:rPr lang="en-US" sz="1600" b="1" dirty="0">
                <a:solidFill>
                  <a:srgbClr val="004E79"/>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OUR SOLUTION</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SEVERITY PREDICTION MODEL</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BA00AAEE-D58E-1447-B81F-80592556B48A}"/>
              </a:ext>
            </a:extLst>
          </p:cNvPr>
          <p:cNvPicPr>
            <a:picLocks noChangeAspect="1"/>
          </p:cNvPicPr>
          <p:nvPr/>
        </p:nvPicPr>
        <p:blipFill rotWithShape="1">
          <a:blip r:embed="rId6"/>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6EDEF526-1387-C94E-A0B1-D59E8B9F6732}"/>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60" name="Picture 59" descr="Icon&#10;&#10;Description automatically generated">
            <a:extLst>
              <a:ext uri="{FF2B5EF4-FFF2-40B4-BE49-F238E27FC236}">
                <a16:creationId xmlns:a16="http://schemas.microsoft.com/office/drawing/2014/main" id="{4DAE3840-D572-924A-BBDF-1997F2B3E55A}"/>
              </a:ext>
            </a:extLst>
          </p:cNvPr>
          <p:cNvPicPr>
            <a:picLocks noChangeAspect="1"/>
          </p:cNvPicPr>
          <p:nvPr/>
        </p:nvPicPr>
        <p:blipFill>
          <a:blip r:embed="rId7"/>
          <a:stretch>
            <a:fillRect/>
          </a:stretch>
        </p:blipFill>
        <p:spPr>
          <a:xfrm>
            <a:off x="9935890" y="3862965"/>
            <a:ext cx="399545" cy="399545"/>
          </a:xfrm>
          <a:prstGeom prst="rect">
            <a:avLst/>
          </a:prstGeom>
        </p:spPr>
      </p:pic>
      <p:sp>
        <p:nvSpPr>
          <p:cNvPr id="62" name="TextBox 61">
            <a:extLst>
              <a:ext uri="{FF2B5EF4-FFF2-40B4-BE49-F238E27FC236}">
                <a16:creationId xmlns:a16="http://schemas.microsoft.com/office/drawing/2014/main" id="{D30583AC-4E87-1F45-B62D-97E0463472A6}"/>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724300CF-B049-4343-9634-D0488F45FD52}"/>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64" name="Picture 63" descr="Icon&#10;&#10;Description automatically generated">
            <a:extLst>
              <a:ext uri="{FF2B5EF4-FFF2-40B4-BE49-F238E27FC236}">
                <a16:creationId xmlns:a16="http://schemas.microsoft.com/office/drawing/2014/main" id="{19847CC0-0FF3-8A4F-B04C-CDA8431334AC}"/>
              </a:ext>
            </a:extLst>
          </p:cNvPr>
          <p:cNvPicPr>
            <a:picLocks noChangeAspect="1"/>
          </p:cNvPicPr>
          <p:nvPr/>
        </p:nvPicPr>
        <p:blipFill>
          <a:blip r:embed="rId8"/>
          <a:stretch>
            <a:fillRect/>
          </a:stretch>
        </p:blipFill>
        <p:spPr>
          <a:xfrm>
            <a:off x="9958411" y="4964303"/>
            <a:ext cx="361122" cy="361122"/>
          </a:xfrm>
          <a:prstGeom prst="rect">
            <a:avLst/>
          </a:prstGeom>
        </p:spPr>
      </p:pic>
      <p:sp>
        <p:nvSpPr>
          <p:cNvPr id="65" name="TextBox 64">
            <a:extLst>
              <a:ext uri="{FF2B5EF4-FFF2-40B4-BE49-F238E27FC236}">
                <a16:creationId xmlns:a16="http://schemas.microsoft.com/office/drawing/2014/main" id="{143AE8A3-59AF-CD41-A194-C209AB205490}"/>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YI XUAN</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7990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60B7ABAE-66D9-5B45-9188-B45F5D43D5F6}"/>
              </a:ext>
            </a:extLst>
          </p:cNvPr>
          <p:cNvPicPr>
            <a:picLocks noChangeAspect="1"/>
          </p:cNvPicPr>
          <p:nvPr/>
        </p:nvPicPr>
        <p:blipFill>
          <a:blip r:embed="rId3"/>
          <a:stretch>
            <a:fillRect/>
          </a:stretch>
        </p:blipFill>
        <p:spPr>
          <a:xfrm>
            <a:off x="-1906665" y="764784"/>
            <a:ext cx="9794056" cy="6771818"/>
          </a:xfrm>
          <a:prstGeom prst="rect">
            <a:avLst/>
          </a:prstGeom>
        </p:spPr>
      </p:pic>
      <p:sp>
        <p:nvSpPr>
          <p:cNvPr id="58" name="Rectangle 57">
            <a:extLst>
              <a:ext uri="{FF2B5EF4-FFF2-40B4-BE49-F238E27FC236}">
                <a16:creationId xmlns:a16="http://schemas.microsoft.com/office/drawing/2014/main" id="{83BA2E4A-01EA-444F-AD0F-F59AE35B7CA3}"/>
              </a:ext>
            </a:extLst>
          </p:cNvPr>
          <p:cNvSpPr/>
          <p:nvPr/>
        </p:nvSpPr>
        <p:spPr>
          <a:xfrm>
            <a:off x="-674371" y="1348619"/>
            <a:ext cx="3654637" cy="5403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EF1D7D6-592A-6949-B4A0-D024B774B164}"/>
              </a:ext>
            </a:extLst>
          </p:cNvPr>
          <p:cNvSpPr/>
          <p:nvPr/>
        </p:nvSpPr>
        <p:spPr>
          <a:xfrm>
            <a:off x="-2525" y="1299408"/>
            <a:ext cx="12307736" cy="1038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D7688A2-25CA-6B40-BA0A-EE503E25F4E3}"/>
              </a:ext>
            </a:extLst>
          </p:cNvPr>
          <p:cNvSpPr/>
          <p:nvPr/>
        </p:nvSpPr>
        <p:spPr>
          <a:xfrm>
            <a:off x="7513899" y="1546738"/>
            <a:ext cx="4619226" cy="5403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20C737C-9281-1D4B-B6ED-4413E8DAD7AA}"/>
              </a:ext>
            </a:extLst>
          </p:cNvPr>
          <p:cNvSpPr/>
          <p:nvPr/>
        </p:nvSpPr>
        <p:spPr>
          <a:xfrm>
            <a:off x="-674371" y="6032185"/>
            <a:ext cx="10777655" cy="93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a:off x="10121566" y="1299408"/>
            <a:ext cx="8086" cy="171945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OUR</a:t>
            </a:r>
          </a:p>
          <a:p>
            <a:r>
              <a:rPr lang="en-US" sz="1600" b="1" dirty="0">
                <a:solidFill>
                  <a:srgbClr val="004E79"/>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OUR SOLUTION</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APPROACH</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BA00AAEE-D58E-1447-B81F-80592556B48A}"/>
              </a:ext>
            </a:extLst>
          </p:cNvPr>
          <p:cNvPicPr>
            <a:picLocks noChangeAspect="1"/>
          </p:cNvPicPr>
          <p:nvPr/>
        </p:nvPicPr>
        <p:blipFill rotWithShape="1">
          <a:blip r:embed="rId6"/>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6EDEF526-1387-C94E-A0B1-D59E8B9F6732}"/>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61" name="Picture 60" descr="Icon&#10;&#10;Description automatically generated">
            <a:extLst>
              <a:ext uri="{FF2B5EF4-FFF2-40B4-BE49-F238E27FC236}">
                <a16:creationId xmlns:a16="http://schemas.microsoft.com/office/drawing/2014/main" id="{D78C9602-4C6A-EE4E-AA0F-B984968BCC7A}"/>
              </a:ext>
            </a:extLst>
          </p:cNvPr>
          <p:cNvPicPr>
            <a:picLocks noChangeAspect="1"/>
          </p:cNvPicPr>
          <p:nvPr/>
        </p:nvPicPr>
        <p:blipFill>
          <a:blip r:embed="rId7"/>
          <a:stretch>
            <a:fillRect/>
          </a:stretch>
        </p:blipFill>
        <p:spPr>
          <a:xfrm>
            <a:off x="9935890" y="3862965"/>
            <a:ext cx="399545" cy="399545"/>
          </a:xfrm>
          <a:prstGeom prst="rect">
            <a:avLst/>
          </a:prstGeom>
        </p:spPr>
      </p:pic>
      <p:sp>
        <p:nvSpPr>
          <p:cNvPr id="63" name="TextBox 62">
            <a:extLst>
              <a:ext uri="{FF2B5EF4-FFF2-40B4-BE49-F238E27FC236}">
                <a16:creationId xmlns:a16="http://schemas.microsoft.com/office/drawing/2014/main" id="{7B90834A-F825-584F-85AA-CFC1C4AE1AF4}"/>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4D655172-A5CB-634E-95B7-DA6098C6E08F}"/>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65" name="Picture 64" descr="Icon&#10;&#10;Description automatically generated">
            <a:extLst>
              <a:ext uri="{FF2B5EF4-FFF2-40B4-BE49-F238E27FC236}">
                <a16:creationId xmlns:a16="http://schemas.microsoft.com/office/drawing/2014/main" id="{44373222-C8CF-CB41-9142-44331F15FFD7}"/>
              </a:ext>
            </a:extLst>
          </p:cNvPr>
          <p:cNvPicPr>
            <a:picLocks noChangeAspect="1"/>
          </p:cNvPicPr>
          <p:nvPr/>
        </p:nvPicPr>
        <p:blipFill>
          <a:blip r:embed="rId8"/>
          <a:stretch>
            <a:fillRect/>
          </a:stretch>
        </p:blipFill>
        <p:spPr>
          <a:xfrm>
            <a:off x="9958411" y="4964303"/>
            <a:ext cx="361122" cy="361122"/>
          </a:xfrm>
          <a:prstGeom prst="rect">
            <a:avLst/>
          </a:prstGeom>
        </p:spPr>
      </p:pic>
      <p:sp>
        <p:nvSpPr>
          <p:cNvPr id="66" name="TextBox 65">
            <a:extLst>
              <a:ext uri="{FF2B5EF4-FFF2-40B4-BE49-F238E27FC236}">
                <a16:creationId xmlns:a16="http://schemas.microsoft.com/office/drawing/2014/main" id="{6D3100FF-F21E-D349-9FB3-15EC652E992B}"/>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YI XUAN</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468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9F090907-AD3A-E649-A664-8922DF2EB5AA}"/>
              </a:ext>
            </a:extLst>
          </p:cNvPr>
          <p:cNvSpPr/>
          <p:nvPr/>
        </p:nvSpPr>
        <p:spPr>
          <a:xfrm>
            <a:off x="-674371" y="1348619"/>
            <a:ext cx="2967781" cy="5403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D6A7392-739F-E74A-8A97-E4FA7077EE25}"/>
              </a:ext>
            </a:extLst>
          </p:cNvPr>
          <p:cNvSpPr/>
          <p:nvPr/>
        </p:nvSpPr>
        <p:spPr>
          <a:xfrm>
            <a:off x="-2525" y="1299408"/>
            <a:ext cx="12307736" cy="1038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F6CC498D-274C-D149-A353-25240D177741}"/>
              </a:ext>
            </a:extLst>
          </p:cNvPr>
          <p:cNvSpPr/>
          <p:nvPr/>
        </p:nvSpPr>
        <p:spPr>
          <a:xfrm>
            <a:off x="7513899" y="1299408"/>
            <a:ext cx="4913952" cy="5650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45CA018-222F-6F49-B716-5A0C9E9556E1}"/>
              </a:ext>
            </a:extLst>
          </p:cNvPr>
          <p:cNvSpPr/>
          <p:nvPr/>
        </p:nvSpPr>
        <p:spPr>
          <a:xfrm>
            <a:off x="375810" y="6596243"/>
            <a:ext cx="9727474" cy="369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a:off x="10121566" y="1299408"/>
            <a:ext cx="8086" cy="171945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OUR</a:t>
            </a:r>
          </a:p>
          <a:p>
            <a:r>
              <a:rPr lang="en-US" sz="1600" b="1" dirty="0">
                <a:solidFill>
                  <a:srgbClr val="004E79"/>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OUR SOLUTION</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ICU ADMISSION MODEL</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BA00AAEE-D58E-1447-B81F-80592556B48A}"/>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6EDEF526-1387-C94E-A0B1-D59E8B9F6732}"/>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4" name="Picture 3">
            <a:extLst>
              <a:ext uri="{FF2B5EF4-FFF2-40B4-BE49-F238E27FC236}">
                <a16:creationId xmlns:a16="http://schemas.microsoft.com/office/drawing/2014/main" id="{C39C8E4A-992B-B24D-B1BD-53C80FD59FC3}"/>
              </a:ext>
            </a:extLst>
          </p:cNvPr>
          <p:cNvPicPr>
            <a:picLocks noChangeAspect="1"/>
          </p:cNvPicPr>
          <p:nvPr/>
        </p:nvPicPr>
        <p:blipFill>
          <a:blip r:embed="rId6"/>
          <a:stretch>
            <a:fillRect/>
          </a:stretch>
        </p:blipFill>
        <p:spPr>
          <a:xfrm>
            <a:off x="1175547" y="2236685"/>
            <a:ext cx="8128000" cy="3822700"/>
          </a:xfrm>
          <a:prstGeom prst="rect">
            <a:avLst/>
          </a:prstGeom>
        </p:spPr>
      </p:pic>
      <p:pic>
        <p:nvPicPr>
          <p:cNvPr id="53" name="Picture 52" descr="Icon&#10;&#10;Description automatically generated">
            <a:extLst>
              <a:ext uri="{FF2B5EF4-FFF2-40B4-BE49-F238E27FC236}">
                <a16:creationId xmlns:a16="http://schemas.microsoft.com/office/drawing/2014/main" id="{8D0EE1E7-5499-9D4A-83DB-F607CE3933DA}"/>
              </a:ext>
            </a:extLst>
          </p:cNvPr>
          <p:cNvPicPr>
            <a:picLocks noChangeAspect="1"/>
          </p:cNvPicPr>
          <p:nvPr/>
        </p:nvPicPr>
        <p:blipFill>
          <a:blip r:embed="rId7"/>
          <a:stretch>
            <a:fillRect/>
          </a:stretch>
        </p:blipFill>
        <p:spPr>
          <a:xfrm>
            <a:off x="9935890" y="3862965"/>
            <a:ext cx="399545" cy="399545"/>
          </a:xfrm>
          <a:prstGeom prst="rect">
            <a:avLst/>
          </a:prstGeom>
        </p:spPr>
      </p:pic>
      <p:sp>
        <p:nvSpPr>
          <p:cNvPr id="62" name="TextBox 61">
            <a:extLst>
              <a:ext uri="{FF2B5EF4-FFF2-40B4-BE49-F238E27FC236}">
                <a16:creationId xmlns:a16="http://schemas.microsoft.com/office/drawing/2014/main" id="{0203F497-3183-7848-A272-923D77D594C6}"/>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BCE05966-4BA0-3541-995F-9F937690DA27}"/>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64" name="Picture 63" descr="Icon&#10;&#10;Description automatically generated">
            <a:extLst>
              <a:ext uri="{FF2B5EF4-FFF2-40B4-BE49-F238E27FC236}">
                <a16:creationId xmlns:a16="http://schemas.microsoft.com/office/drawing/2014/main" id="{9576BB91-53DE-CA43-98E0-B78ED669160C}"/>
              </a:ext>
            </a:extLst>
          </p:cNvPr>
          <p:cNvPicPr>
            <a:picLocks noChangeAspect="1"/>
          </p:cNvPicPr>
          <p:nvPr/>
        </p:nvPicPr>
        <p:blipFill>
          <a:blip r:embed="rId8"/>
          <a:stretch>
            <a:fillRect/>
          </a:stretch>
        </p:blipFill>
        <p:spPr>
          <a:xfrm>
            <a:off x="9958411" y="4964303"/>
            <a:ext cx="361122" cy="361122"/>
          </a:xfrm>
          <a:prstGeom prst="rect">
            <a:avLst/>
          </a:prstGeom>
        </p:spPr>
      </p:pic>
      <p:sp>
        <p:nvSpPr>
          <p:cNvPr id="65" name="TextBox 64">
            <a:extLst>
              <a:ext uri="{FF2B5EF4-FFF2-40B4-BE49-F238E27FC236}">
                <a16:creationId xmlns:a16="http://schemas.microsoft.com/office/drawing/2014/main" id="{4E4BDB3F-98DD-4D4C-941F-8EB5B024422A}"/>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YI XUAN</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4777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diagram&#10;&#10;Description automatically generated">
            <a:extLst>
              <a:ext uri="{FF2B5EF4-FFF2-40B4-BE49-F238E27FC236}">
                <a16:creationId xmlns:a16="http://schemas.microsoft.com/office/drawing/2014/main" id="{263D03FC-FF35-3E41-B44A-1E2224723DE3}"/>
              </a:ext>
            </a:extLst>
          </p:cNvPr>
          <p:cNvPicPr>
            <a:picLocks noChangeAspect="1"/>
          </p:cNvPicPr>
          <p:nvPr/>
        </p:nvPicPr>
        <p:blipFill>
          <a:blip r:embed="rId3"/>
          <a:stretch>
            <a:fillRect/>
          </a:stretch>
        </p:blipFill>
        <p:spPr>
          <a:xfrm>
            <a:off x="1597855" y="1480399"/>
            <a:ext cx="12192000" cy="5418667"/>
          </a:xfrm>
          <a:prstGeom prst="rect">
            <a:avLst/>
          </a:prstGeom>
        </p:spPr>
      </p:pic>
      <p:sp>
        <p:nvSpPr>
          <p:cNvPr id="58" name="Rectangle 57">
            <a:extLst>
              <a:ext uri="{FF2B5EF4-FFF2-40B4-BE49-F238E27FC236}">
                <a16:creationId xmlns:a16="http://schemas.microsoft.com/office/drawing/2014/main" id="{9F090907-AD3A-E649-A664-8922DF2EB5AA}"/>
              </a:ext>
            </a:extLst>
          </p:cNvPr>
          <p:cNvSpPr/>
          <p:nvPr/>
        </p:nvSpPr>
        <p:spPr>
          <a:xfrm>
            <a:off x="-674370" y="1348619"/>
            <a:ext cx="2197052" cy="5403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D6A7392-739F-E74A-8A97-E4FA7077EE25}"/>
              </a:ext>
            </a:extLst>
          </p:cNvPr>
          <p:cNvSpPr/>
          <p:nvPr/>
        </p:nvSpPr>
        <p:spPr>
          <a:xfrm>
            <a:off x="-2525" y="1299408"/>
            <a:ext cx="12307736" cy="1038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F6CC498D-274C-D149-A353-25240D177741}"/>
              </a:ext>
            </a:extLst>
          </p:cNvPr>
          <p:cNvSpPr/>
          <p:nvPr/>
        </p:nvSpPr>
        <p:spPr>
          <a:xfrm>
            <a:off x="8260291" y="1299408"/>
            <a:ext cx="4167559" cy="5650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45CA018-222F-6F49-B716-5A0C9E9556E1}"/>
              </a:ext>
            </a:extLst>
          </p:cNvPr>
          <p:cNvSpPr/>
          <p:nvPr/>
        </p:nvSpPr>
        <p:spPr>
          <a:xfrm>
            <a:off x="375810" y="6596243"/>
            <a:ext cx="9727474" cy="369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a:off x="10121566" y="1299408"/>
            <a:ext cx="8086" cy="171945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OUR</a:t>
            </a:r>
          </a:p>
          <a:p>
            <a:r>
              <a:rPr lang="en-US" sz="1600" b="1" dirty="0">
                <a:solidFill>
                  <a:srgbClr val="004E79"/>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OUR SOLUTION</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ICU ADMISSION MODEL</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BA00AAEE-D58E-1447-B81F-80592556B48A}"/>
              </a:ext>
            </a:extLst>
          </p:cNvPr>
          <p:cNvPicPr>
            <a:picLocks noChangeAspect="1"/>
          </p:cNvPicPr>
          <p:nvPr/>
        </p:nvPicPr>
        <p:blipFill rotWithShape="1">
          <a:blip r:embed="rId6"/>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6EDEF526-1387-C94E-A0B1-D59E8B9F6732}"/>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52E2A385-596A-4F4C-828F-98B7272DA598}"/>
              </a:ext>
            </a:extLst>
          </p:cNvPr>
          <p:cNvPicPr>
            <a:picLocks noChangeAspect="1"/>
          </p:cNvPicPr>
          <p:nvPr/>
        </p:nvPicPr>
        <p:blipFill>
          <a:blip r:embed="rId7"/>
          <a:stretch>
            <a:fillRect/>
          </a:stretch>
        </p:blipFill>
        <p:spPr>
          <a:xfrm>
            <a:off x="9935890" y="3862965"/>
            <a:ext cx="399545" cy="399545"/>
          </a:xfrm>
          <a:prstGeom prst="rect">
            <a:avLst/>
          </a:prstGeom>
        </p:spPr>
      </p:pic>
      <p:sp>
        <p:nvSpPr>
          <p:cNvPr id="62" name="TextBox 61">
            <a:extLst>
              <a:ext uri="{FF2B5EF4-FFF2-40B4-BE49-F238E27FC236}">
                <a16:creationId xmlns:a16="http://schemas.microsoft.com/office/drawing/2014/main" id="{5DA7904B-B839-A841-AD66-CD43BFDBEDB0}"/>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4D45FE94-FA78-184E-84E1-C93D4409D0E7}"/>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64" name="Picture 63" descr="Icon&#10;&#10;Description automatically generated">
            <a:extLst>
              <a:ext uri="{FF2B5EF4-FFF2-40B4-BE49-F238E27FC236}">
                <a16:creationId xmlns:a16="http://schemas.microsoft.com/office/drawing/2014/main" id="{80EEECC5-6D6B-3D41-92EB-E13ABD4BE659}"/>
              </a:ext>
            </a:extLst>
          </p:cNvPr>
          <p:cNvPicPr>
            <a:picLocks noChangeAspect="1"/>
          </p:cNvPicPr>
          <p:nvPr/>
        </p:nvPicPr>
        <p:blipFill>
          <a:blip r:embed="rId8"/>
          <a:stretch>
            <a:fillRect/>
          </a:stretch>
        </p:blipFill>
        <p:spPr>
          <a:xfrm>
            <a:off x="9958411" y="4964303"/>
            <a:ext cx="361122" cy="361122"/>
          </a:xfrm>
          <a:prstGeom prst="rect">
            <a:avLst/>
          </a:prstGeom>
        </p:spPr>
      </p:pic>
      <p:sp>
        <p:nvSpPr>
          <p:cNvPr id="66" name="TextBox 65">
            <a:extLst>
              <a:ext uri="{FF2B5EF4-FFF2-40B4-BE49-F238E27FC236}">
                <a16:creationId xmlns:a16="http://schemas.microsoft.com/office/drawing/2014/main" id="{EE982872-17DB-2D4E-A60D-23249A4C8D54}"/>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YI XUAN</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8630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diagram&#10;&#10;Description automatically generated">
            <a:extLst>
              <a:ext uri="{FF2B5EF4-FFF2-40B4-BE49-F238E27FC236}">
                <a16:creationId xmlns:a16="http://schemas.microsoft.com/office/drawing/2014/main" id="{263D03FC-FF35-3E41-B44A-1E2224723DE3}"/>
              </a:ext>
            </a:extLst>
          </p:cNvPr>
          <p:cNvPicPr>
            <a:picLocks noChangeAspect="1"/>
          </p:cNvPicPr>
          <p:nvPr/>
        </p:nvPicPr>
        <p:blipFill>
          <a:blip r:embed="rId3"/>
          <a:stretch>
            <a:fillRect/>
          </a:stretch>
        </p:blipFill>
        <p:spPr>
          <a:xfrm>
            <a:off x="-2556464" y="1480399"/>
            <a:ext cx="12192000" cy="5418667"/>
          </a:xfrm>
          <a:prstGeom prst="rect">
            <a:avLst/>
          </a:prstGeom>
        </p:spPr>
      </p:pic>
      <p:sp>
        <p:nvSpPr>
          <p:cNvPr id="58" name="Rectangle 57">
            <a:extLst>
              <a:ext uri="{FF2B5EF4-FFF2-40B4-BE49-F238E27FC236}">
                <a16:creationId xmlns:a16="http://schemas.microsoft.com/office/drawing/2014/main" id="{9F090907-AD3A-E649-A664-8922DF2EB5AA}"/>
              </a:ext>
            </a:extLst>
          </p:cNvPr>
          <p:cNvSpPr/>
          <p:nvPr/>
        </p:nvSpPr>
        <p:spPr>
          <a:xfrm>
            <a:off x="-674370" y="1348619"/>
            <a:ext cx="2197052" cy="5403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a:off x="10121566" y="1299408"/>
            <a:ext cx="8086" cy="171945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OUR</a:t>
            </a:r>
          </a:p>
          <a:p>
            <a:r>
              <a:rPr lang="en-US" sz="1600" b="1" dirty="0">
                <a:solidFill>
                  <a:srgbClr val="004E79"/>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OUR SOLUTION</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ICU ADMISSION MODEL</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BA00AAEE-D58E-1447-B81F-80592556B48A}"/>
              </a:ext>
            </a:extLst>
          </p:cNvPr>
          <p:cNvPicPr>
            <a:picLocks noChangeAspect="1"/>
          </p:cNvPicPr>
          <p:nvPr/>
        </p:nvPicPr>
        <p:blipFill rotWithShape="1">
          <a:blip r:embed="rId6"/>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6EDEF526-1387-C94E-A0B1-D59E8B9F6732}"/>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49608288-0F9D-6D42-931F-842E2A122405}"/>
              </a:ext>
            </a:extLst>
          </p:cNvPr>
          <p:cNvPicPr>
            <a:picLocks noChangeAspect="1"/>
          </p:cNvPicPr>
          <p:nvPr/>
        </p:nvPicPr>
        <p:blipFill>
          <a:blip r:embed="rId7"/>
          <a:stretch>
            <a:fillRect/>
          </a:stretch>
        </p:blipFill>
        <p:spPr>
          <a:xfrm>
            <a:off x="9935890" y="3862965"/>
            <a:ext cx="399545" cy="399545"/>
          </a:xfrm>
          <a:prstGeom prst="rect">
            <a:avLst/>
          </a:prstGeom>
        </p:spPr>
      </p:pic>
      <p:sp>
        <p:nvSpPr>
          <p:cNvPr id="59" name="TextBox 58">
            <a:extLst>
              <a:ext uri="{FF2B5EF4-FFF2-40B4-BE49-F238E27FC236}">
                <a16:creationId xmlns:a16="http://schemas.microsoft.com/office/drawing/2014/main" id="{5084E52D-C455-0845-8402-29B9189A5011}"/>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1BF3670F-F46D-C44A-A255-C633F16D394F}"/>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61" name="Picture 60" descr="Icon&#10;&#10;Description automatically generated">
            <a:extLst>
              <a:ext uri="{FF2B5EF4-FFF2-40B4-BE49-F238E27FC236}">
                <a16:creationId xmlns:a16="http://schemas.microsoft.com/office/drawing/2014/main" id="{3FBDF4F8-F1DB-4245-A285-16C4E261B2F3}"/>
              </a:ext>
            </a:extLst>
          </p:cNvPr>
          <p:cNvPicPr>
            <a:picLocks noChangeAspect="1"/>
          </p:cNvPicPr>
          <p:nvPr/>
        </p:nvPicPr>
        <p:blipFill>
          <a:blip r:embed="rId8"/>
          <a:stretch>
            <a:fillRect/>
          </a:stretch>
        </p:blipFill>
        <p:spPr>
          <a:xfrm>
            <a:off x="9958411" y="4964303"/>
            <a:ext cx="361122" cy="361122"/>
          </a:xfrm>
          <a:prstGeom prst="rect">
            <a:avLst/>
          </a:prstGeom>
        </p:spPr>
      </p:pic>
      <p:sp>
        <p:nvSpPr>
          <p:cNvPr id="62" name="TextBox 61">
            <a:extLst>
              <a:ext uri="{FF2B5EF4-FFF2-40B4-BE49-F238E27FC236}">
                <a16:creationId xmlns:a16="http://schemas.microsoft.com/office/drawing/2014/main" id="{0350880C-16CD-DB44-B48E-D10B9625AA50}"/>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YI XUAN</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6524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5E90619-41EA-3F42-8E3D-27002087A892}"/>
              </a:ext>
            </a:extLst>
          </p:cNvPr>
          <p:cNvSpPr/>
          <p:nvPr/>
        </p:nvSpPr>
        <p:spPr>
          <a:xfrm>
            <a:off x="-2525" y="1299408"/>
            <a:ext cx="9727474" cy="826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OUR SOLUTION</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PATIENT ROADMAP (BEFORE)</a:t>
            </a:r>
          </a:p>
        </p:txBody>
      </p:sp>
      <p:cxnSp>
        <p:nvCxnSpPr>
          <p:cNvPr id="36" name="Straight Connector 35">
            <a:extLst>
              <a:ext uri="{FF2B5EF4-FFF2-40B4-BE49-F238E27FC236}">
                <a16:creationId xmlns:a16="http://schemas.microsoft.com/office/drawing/2014/main" id="{DC44AA53-D80F-864F-8D49-FF98C76DE464}"/>
              </a:ext>
            </a:extLst>
          </p:cNvPr>
          <p:cNvCxnSpPr>
            <a:cxnSpLocks/>
          </p:cNvCxnSpPr>
          <p:nvPr/>
        </p:nvCxnSpPr>
        <p:spPr>
          <a:xfrm>
            <a:off x="10121566" y="1299408"/>
            <a:ext cx="8086" cy="171945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EE247ED-036B-9244-A41D-596C125CB6C6}"/>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OUR</a:t>
            </a:r>
          </a:p>
          <a:p>
            <a:r>
              <a:rPr lang="en-US" sz="1600" b="1" dirty="0">
                <a:solidFill>
                  <a:srgbClr val="004E79"/>
                </a:solidFill>
                <a:latin typeface="Arial" panose="020B0604020202020204" pitchFamily="34" charset="0"/>
                <a:cs typeface="Arial" panose="020B0604020202020204" pitchFamily="34" charset="0"/>
              </a:rPr>
              <a:t>SOLUTION</a:t>
            </a:r>
          </a:p>
        </p:txBody>
      </p:sp>
      <p:sp>
        <p:nvSpPr>
          <p:cNvPr id="40" name="Oval 39">
            <a:extLst>
              <a:ext uri="{FF2B5EF4-FFF2-40B4-BE49-F238E27FC236}">
                <a16:creationId xmlns:a16="http://schemas.microsoft.com/office/drawing/2014/main" id="{35041BB0-BEB5-7B40-976B-2AE5518AD664}"/>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E071160-6BCD-2844-911E-7A6DB03A6DF0}"/>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B5407BE-27A2-084E-96F3-9E84AA4534D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AD589FC-0C28-D84D-B20F-6428D6831836}"/>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393139A5-681D-A242-A1BB-2AED710331E1}"/>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55" name="Picture 54">
            <a:extLst>
              <a:ext uri="{FF2B5EF4-FFF2-40B4-BE49-F238E27FC236}">
                <a16:creationId xmlns:a16="http://schemas.microsoft.com/office/drawing/2014/main" id="{89BB0027-54B2-B94C-BC1B-56322F410196}"/>
              </a:ext>
            </a:extLst>
          </p:cNvPr>
          <p:cNvPicPr>
            <a:picLocks noChangeAspect="1"/>
          </p:cNvPicPr>
          <p:nvPr/>
        </p:nvPicPr>
        <p:blipFill rotWithShape="1">
          <a:blip r:embed="rId3"/>
          <a:srcRect b="38985"/>
          <a:stretch/>
        </p:blipFill>
        <p:spPr>
          <a:xfrm>
            <a:off x="10416531" y="5776711"/>
            <a:ext cx="1625568" cy="565349"/>
          </a:xfrm>
          <a:prstGeom prst="rect">
            <a:avLst/>
          </a:prstGeom>
        </p:spPr>
      </p:pic>
      <p:sp>
        <p:nvSpPr>
          <p:cNvPr id="58" name="TextBox 57">
            <a:extLst>
              <a:ext uri="{FF2B5EF4-FFF2-40B4-BE49-F238E27FC236}">
                <a16:creationId xmlns:a16="http://schemas.microsoft.com/office/drawing/2014/main" id="{09C75612-4574-064F-8A49-570BE738148A}"/>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61" name="Picture 60" descr="Icon&#10;&#10;Description automatically generated">
            <a:extLst>
              <a:ext uri="{FF2B5EF4-FFF2-40B4-BE49-F238E27FC236}">
                <a16:creationId xmlns:a16="http://schemas.microsoft.com/office/drawing/2014/main" id="{F5C7B96E-0BE4-9D4F-AE64-5F1583113EC6}"/>
              </a:ext>
            </a:extLst>
          </p:cNvPr>
          <p:cNvPicPr>
            <a:picLocks noChangeAspect="1"/>
          </p:cNvPicPr>
          <p:nvPr/>
        </p:nvPicPr>
        <p:blipFill>
          <a:blip r:embed="rId4"/>
          <a:stretch>
            <a:fillRect/>
          </a:stretch>
        </p:blipFill>
        <p:spPr>
          <a:xfrm>
            <a:off x="9935890" y="3862965"/>
            <a:ext cx="399545" cy="399545"/>
          </a:xfrm>
          <a:prstGeom prst="rect">
            <a:avLst/>
          </a:prstGeom>
        </p:spPr>
      </p:pic>
      <p:pic>
        <p:nvPicPr>
          <p:cNvPr id="63" name="Picture 62">
            <a:extLst>
              <a:ext uri="{FF2B5EF4-FFF2-40B4-BE49-F238E27FC236}">
                <a16:creationId xmlns:a16="http://schemas.microsoft.com/office/drawing/2014/main" id="{2396D935-15B0-0045-B1B1-FADE0D04D160}"/>
              </a:ext>
            </a:extLst>
          </p:cNvPr>
          <p:cNvPicPr>
            <a:picLocks noChangeAspect="1"/>
          </p:cNvPicPr>
          <p:nvPr/>
        </p:nvPicPr>
        <p:blipFill>
          <a:blip r:embed="rId5"/>
          <a:stretch>
            <a:fillRect/>
          </a:stretch>
        </p:blipFill>
        <p:spPr>
          <a:xfrm>
            <a:off x="1642895" y="2219166"/>
            <a:ext cx="6832545" cy="4577685"/>
          </a:xfrm>
          <a:prstGeom prst="rect">
            <a:avLst/>
          </a:prstGeom>
        </p:spPr>
      </p:pic>
      <p:sp>
        <p:nvSpPr>
          <p:cNvPr id="64" name="TextBox 63">
            <a:extLst>
              <a:ext uri="{FF2B5EF4-FFF2-40B4-BE49-F238E27FC236}">
                <a16:creationId xmlns:a16="http://schemas.microsoft.com/office/drawing/2014/main" id="{457655AC-DB1E-0B4E-AB43-5E5FF7EC8BF9}"/>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9104EB7F-8165-E743-87F8-A9F3E5001CE5}"/>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66" name="Picture 65" descr="Icon&#10;&#10;Description automatically generated">
            <a:extLst>
              <a:ext uri="{FF2B5EF4-FFF2-40B4-BE49-F238E27FC236}">
                <a16:creationId xmlns:a16="http://schemas.microsoft.com/office/drawing/2014/main" id="{F049E1D3-9A2A-324E-BF9E-7C1244FF1DB8}"/>
              </a:ext>
            </a:extLst>
          </p:cNvPr>
          <p:cNvPicPr>
            <a:picLocks noChangeAspect="1"/>
          </p:cNvPicPr>
          <p:nvPr/>
        </p:nvPicPr>
        <p:blipFill>
          <a:blip r:embed="rId6"/>
          <a:stretch>
            <a:fillRect/>
          </a:stretch>
        </p:blipFill>
        <p:spPr>
          <a:xfrm>
            <a:off x="9958411" y="4964303"/>
            <a:ext cx="361122" cy="361122"/>
          </a:xfrm>
          <a:prstGeom prst="rect">
            <a:avLst/>
          </a:prstGeom>
        </p:spPr>
      </p:pic>
      <p:pic>
        <p:nvPicPr>
          <p:cNvPr id="27" name="Picture 26" descr="Icon&#10;&#10;Description automatically generated">
            <a:extLst>
              <a:ext uri="{FF2B5EF4-FFF2-40B4-BE49-F238E27FC236}">
                <a16:creationId xmlns:a16="http://schemas.microsoft.com/office/drawing/2014/main" id="{D38395A9-A1CB-E543-9B18-BCD4673C56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pic>
        <p:nvPicPr>
          <p:cNvPr id="28" name="Picture 27" descr="Icon&#10;&#10;Description automatically generated">
            <a:extLst>
              <a:ext uri="{FF2B5EF4-FFF2-40B4-BE49-F238E27FC236}">
                <a16:creationId xmlns:a16="http://schemas.microsoft.com/office/drawing/2014/main" id="{02833ED7-825A-8040-98E5-55472A8314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9" name="TextBox 28">
            <a:extLst>
              <a:ext uri="{FF2B5EF4-FFF2-40B4-BE49-F238E27FC236}">
                <a16:creationId xmlns:a16="http://schemas.microsoft.com/office/drawing/2014/main" id="{646531CF-CBA5-EE45-B8BB-F00C8EFF7385}"/>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YI XUAN</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72280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BC7BEF62-19C6-3240-8706-55ABC9A0A9A4}"/>
              </a:ext>
            </a:extLst>
          </p:cNvPr>
          <p:cNvSpPr/>
          <p:nvPr/>
        </p:nvSpPr>
        <p:spPr>
          <a:xfrm>
            <a:off x="119808" y="1423299"/>
            <a:ext cx="3095105" cy="5694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6A07ABE-1371-FE41-B8CD-2B309377C17A}"/>
              </a:ext>
            </a:extLst>
          </p:cNvPr>
          <p:cNvSpPr/>
          <p:nvPr/>
        </p:nvSpPr>
        <p:spPr>
          <a:xfrm>
            <a:off x="7853174" y="1451808"/>
            <a:ext cx="5109535" cy="5650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F44C07C-37DE-2945-A3CD-E746CA5F8E3A}"/>
              </a:ext>
            </a:extLst>
          </p:cNvPr>
          <p:cNvSpPr/>
          <p:nvPr/>
        </p:nvSpPr>
        <p:spPr>
          <a:xfrm>
            <a:off x="-156202" y="6579376"/>
            <a:ext cx="10411886" cy="53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2C63879-A42D-5242-AB7F-ECAEEEFA21F0}"/>
              </a:ext>
            </a:extLst>
          </p:cNvPr>
          <p:cNvSpPr/>
          <p:nvPr/>
        </p:nvSpPr>
        <p:spPr>
          <a:xfrm>
            <a:off x="149875" y="1451808"/>
            <a:ext cx="9727474" cy="826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5E90619-41EA-3F42-8E3D-27002087A892}"/>
              </a:ext>
            </a:extLst>
          </p:cNvPr>
          <p:cNvSpPr/>
          <p:nvPr/>
        </p:nvSpPr>
        <p:spPr>
          <a:xfrm>
            <a:off x="-2525" y="1299408"/>
            <a:ext cx="9727474" cy="826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OUR SOLUTION</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PATIENT ROADMAP (AFTER)</a:t>
            </a:r>
          </a:p>
        </p:txBody>
      </p:sp>
      <p:cxnSp>
        <p:nvCxnSpPr>
          <p:cNvPr id="36" name="Straight Connector 35">
            <a:extLst>
              <a:ext uri="{FF2B5EF4-FFF2-40B4-BE49-F238E27FC236}">
                <a16:creationId xmlns:a16="http://schemas.microsoft.com/office/drawing/2014/main" id="{DC44AA53-D80F-864F-8D49-FF98C76DE464}"/>
              </a:ext>
            </a:extLst>
          </p:cNvPr>
          <p:cNvCxnSpPr>
            <a:cxnSpLocks/>
          </p:cNvCxnSpPr>
          <p:nvPr/>
        </p:nvCxnSpPr>
        <p:spPr>
          <a:xfrm>
            <a:off x="10121566" y="1299408"/>
            <a:ext cx="8086" cy="171945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EE247ED-036B-9244-A41D-596C125CB6C6}"/>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OUR</a:t>
            </a:r>
          </a:p>
          <a:p>
            <a:r>
              <a:rPr lang="en-US" sz="1600" b="1" dirty="0">
                <a:solidFill>
                  <a:srgbClr val="004E79"/>
                </a:solidFill>
                <a:latin typeface="Arial" panose="020B0604020202020204" pitchFamily="34" charset="0"/>
                <a:cs typeface="Arial" panose="020B0604020202020204" pitchFamily="34" charset="0"/>
              </a:rPr>
              <a:t>SOLUTION</a:t>
            </a:r>
          </a:p>
        </p:txBody>
      </p:sp>
      <p:sp>
        <p:nvSpPr>
          <p:cNvPr id="40" name="Oval 39">
            <a:extLst>
              <a:ext uri="{FF2B5EF4-FFF2-40B4-BE49-F238E27FC236}">
                <a16:creationId xmlns:a16="http://schemas.microsoft.com/office/drawing/2014/main" id="{35041BB0-BEB5-7B40-976B-2AE5518AD664}"/>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E071160-6BCD-2844-911E-7A6DB03A6DF0}"/>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B5407BE-27A2-084E-96F3-9E84AA4534D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AD589FC-0C28-D84D-B20F-6428D6831836}"/>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393139A5-681D-A242-A1BB-2AED710331E1}"/>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55" name="Picture 54">
            <a:extLst>
              <a:ext uri="{FF2B5EF4-FFF2-40B4-BE49-F238E27FC236}">
                <a16:creationId xmlns:a16="http://schemas.microsoft.com/office/drawing/2014/main" id="{89BB0027-54B2-B94C-BC1B-56322F410196}"/>
              </a:ext>
            </a:extLst>
          </p:cNvPr>
          <p:cNvPicPr>
            <a:picLocks noChangeAspect="1"/>
          </p:cNvPicPr>
          <p:nvPr/>
        </p:nvPicPr>
        <p:blipFill rotWithShape="1">
          <a:blip r:embed="rId3"/>
          <a:srcRect b="38985"/>
          <a:stretch/>
        </p:blipFill>
        <p:spPr>
          <a:xfrm>
            <a:off x="10416531" y="5776711"/>
            <a:ext cx="1625568" cy="565349"/>
          </a:xfrm>
          <a:prstGeom prst="rect">
            <a:avLst/>
          </a:prstGeom>
        </p:spPr>
      </p:pic>
      <p:sp>
        <p:nvSpPr>
          <p:cNvPr id="58" name="TextBox 57">
            <a:extLst>
              <a:ext uri="{FF2B5EF4-FFF2-40B4-BE49-F238E27FC236}">
                <a16:creationId xmlns:a16="http://schemas.microsoft.com/office/drawing/2014/main" id="{09C75612-4574-064F-8A49-570BE738148A}"/>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61" name="Picture 60" descr="Icon&#10;&#10;Description automatically generated">
            <a:extLst>
              <a:ext uri="{FF2B5EF4-FFF2-40B4-BE49-F238E27FC236}">
                <a16:creationId xmlns:a16="http://schemas.microsoft.com/office/drawing/2014/main" id="{F5C7B96E-0BE4-9D4F-AE64-5F1583113EC6}"/>
              </a:ext>
            </a:extLst>
          </p:cNvPr>
          <p:cNvPicPr>
            <a:picLocks noChangeAspect="1"/>
          </p:cNvPicPr>
          <p:nvPr/>
        </p:nvPicPr>
        <p:blipFill>
          <a:blip r:embed="rId4"/>
          <a:stretch>
            <a:fillRect/>
          </a:stretch>
        </p:blipFill>
        <p:spPr>
          <a:xfrm>
            <a:off x="9935890" y="3862965"/>
            <a:ext cx="399545" cy="399545"/>
          </a:xfrm>
          <a:prstGeom prst="rect">
            <a:avLst/>
          </a:prstGeom>
        </p:spPr>
      </p:pic>
      <p:pic>
        <p:nvPicPr>
          <p:cNvPr id="7" name="Picture 6">
            <a:extLst>
              <a:ext uri="{FF2B5EF4-FFF2-40B4-BE49-F238E27FC236}">
                <a16:creationId xmlns:a16="http://schemas.microsoft.com/office/drawing/2014/main" id="{50003274-5C47-8C4E-99D7-B3A6539B97BC}"/>
              </a:ext>
            </a:extLst>
          </p:cNvPr>
          <p:cNvPicPr>
            <a:picLocks noChangeAspect="1"/>
          </p:cNvPicPr>
          <p:nvPr/>
        </p:nvPicPr>
        <p:blipFill>
          <a:blip r:embed="rId5"/>
          <a:stretch>
            <a:fillRect/>
          </a:stretch>
        </p:blipFill>
        <p:spPr>
          <a:xfrm>
            <a:off x="600362" y="2219166"/>
            <a:ext cx="8521700" cy="4591959"/>
          </a:xfrm>
          <a:prstGeom prst="rect">
            <a:avLst/>
          </a:prstGeom>
        </p:spPr>
      </p:pic>
      <p:sp>
        <p:nvSpPr>
          <p:cNvPr id="51" name="TextBox 50">
            <a:extLst>
              <a:ext uri="{FF2B5EF4-FFF2-40B4-BE49-F238E27FC236}">
                <a16:creationId xmlns:a16="http://schemas.microsoft.com/office/drawing/2014/main" id="{7D7FE3A9-5744-FB48-8511-9071084B1558}"/>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1B9C3E21-C84B-D94E-88F0-D05F94349C5E}"/>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63" name="Picture 62" descr="Icon&#10;&#10;Description automatically generated">
            <a:extLst>
              <a:ext uri="{FF2B5EF4-FFF2-40B4-BE49-F238E27FC236}">
                <a16:creationId xmlns:a16="http://schemas.microsoft.com/office/drawing/2014/main" id="{3FB0DF74-52F1-F446-9F0F-EE9FE1EFE9C1}"/>
              </a:ext>
            </a:extLst>
          </p:cNvPr>
          <p:cNvPicPr>
            <a:picLocks noChangeAspect="1"/>
          </p:cNvPicPr>
          <p:nvPr/>
        </p:nvPicPr>
        <p:blipFill>
          <a:blip r:embed="rId6"/>
          <a:stretch>
            <a:fillRect/>
          </a:stretch>
        </p:blipFill>
        <p:spPr>
          <a:xfrm>
            <a:off x="9958411" y="4964303"/>
            <a:ext cx="361122" cy="361122"/>
          </a:xfrm>
          <a:prstGeom prst="rect">
            <a:avLst/>
          </a:prstGeom>
        </p:spPr>
      </p:pic>
      <p:pic>
        <p:nvPicPr>
          <p:cNvPr id="35" name="Picture 34" descr="Icon&#10;&#10;Description automatically generated">
            <a:extLst>
              <a:ext uri="{FF2B5EF4-FFF2-40B4-BE49-F238E27FC236}">
                <a16:creationId xmlns:a16="http://schemas.microsoft.com/office/drawing/2014/main" id="{4DA38D5E-902D-D64B-B478-39A2625B54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pic>
        <p:nvPicPr>
          <p:cNvPr id="59" name="Picture 58" descr="Icon&#10;&#10;Description automatically generated">
            <a:extLst>
              <a:ext uri="{FF2B5EF4-FFF2-40B4-BE49-F238E27FC236}">
                <a16:creationId xmlns:a16="http://schemas.microsoft.com/office/drawing/2014/main" id="{CD589D32-4848-5A4A-97CA-73E024A894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60" name="TextBox 59">
            <a:extLst>
              <a:ext uri="{FF2B5EF4-FFF2-40B4-BE49-F238E27FC236}">
                <a16:creationId xmlns:a16="http://schemas.microsoft.com/office/drawing/2014/main" id="{2F5AAA8B-0953-CF4B-BF76-1003E7066754}"/>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YI XUAN</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7271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003274-5C47-8C4E-99D7-B3A6539B97BC}"/>
              </a:ext>
            </a:extLst>
          </p:cNvPr>
          <p:cNvPicPr>
            <a:picLocks noChangeAspect="1"/>
          </p:cNvPicPr>
          <p:nvPr/>
        </p:nvPicPr>
        <p:blipFill>
          <a:blip r:embed="rId3"/>
          <a:stretch>
            <a:fillRect/>
          </a:stretch>
        </p:blipFill>
        <p:spPr>
          <a:xfrm>
            <a:off x="-3256437" y="2337445"/>
            <a:ext cx="10927145" cy="5888145"/>
          </a:xfrm>
          <a:prstGeom prst="rect">
            <a:avLst/>
          </a:prstGeom>
        </p:spPr>
      </p:pic>
      <p:sp>
        <p:nvSpPr>
          <p:cNvPr id="27" name="Rectangle 26">
            <a:extLst>
              <a:ext uri="{FF2B5EF4-FFF2-40B4-BE49-F238E27FC236}">
                <a16:creationId xmlns:a16="http://schemas.microsoft.com/office/drawing/2014/main" id="{D6A762D6-D736-2D43-8A65-3FB03609F6A7}"/>
              </a:ext>
            </a:extLst>
          </p:cNvPr>
          <p:cNvSpPr/>
          <p:nvPr/>
        </p:nvSpPr>
        <p:spPr>
          <a:xfrm>
            <a:off x="-32592" y="1270899"/>
            <a:ext cx="3095105" cy="5694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DE754D8-70F5-0C4F-B697-3E6BC54E4F2A}"/>
              </a:ext>
            </a:extLst>
          </p:cNvPr>
          <p:cNvSpPr/>
          <p:nvPr/>
        </p:nvSpPr>
        <p:spPr>
          <a:xfrm>
            <a:off x="-2525" y="1247273"/>
            <a:ext cx="9727474" cy="1191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483ED19-0562-004E-954B-D8184EECDFA6}"/>
              </a:ext>
            </a:extLst>
          </p:cNvPr>
          <p:cNvSpPr/>
          <p:nvPr/>
        </p:nvSpPr>
        <p:spPr>
          <a:xfrm>
            <a:off x="7700774" y="1299408"/>
            <a:ext cx="5109535" cy="5650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8B461C2-D1EA-DE44-A9F9-243EE05DB7EC}"/>
              </a:ext>
            </a:extLst>
          </p:cNvPr>
          <p:cNvSpPr/>
          <p:nvPr/>
        </p:nvSpPr>
        <p:spPr>
          <a:xfrm>
            <a:off x="-308602" y="6426976"/>
            <a:ext cx="10411886" cy="53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5E90619-41EA-3F42-8E3D-27002087A892}"/>
              </a:ext>
            </a:extLst>
          </p:cNvPr>
          <p:cNvSpPr/>
          <p:nvPr/>
        </p:nvSpPr>
        <p:spPr>
          <a:xfrm>
            <a:off x="-2525" y="1299408"/>
            <a:ext cx="9727474" cy="826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OUR SOLUTION</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PATIENT ROADMAP (AFTER)</a:t>
            </a:r>
          </a:p>
        </p:txBody>
      </p:sp>
      <p:cxnSp>
        <p:nvCxnSpPr>
          <p:cNvPr id="36" name="Straight Connector 35">
            <a:extLst>
              <a:ext uri="{FF2B5EF4-FFF2-40B4-BE49-F238E27FC236}">
                <a16:creationId xmlns:a16="http://schemas.microsoft.com/office/drawing/2014/main" id="{DC44AA53-D80F-864F-8D49-FF98C76DE464}"/>
              </a:ext>
            </a:extLst>
          </p:cNvPr>
          <p:cNvCxnSpPr>
            <a:cxnSpLocks/>
          </p:cNvCxnSpPr>
          <p:nvPr/>
        </p:nvCxnSpPr>
        <p:spPr>
          <a:xfrm>
            <a:off x="10121566" y="1299408"/>
            <a:ext cx="8086" cy="171945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EE247ED-036B-9244-A41D-596C125CB6C6}"/>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OUR</a:t>
            </a:r>
          </a:p>
          <a:p>
            <a:r>
              <a:rPr lang="en-US" sz="1600" b="1" dirty="0">
                <a:solidFill>
                  <a:srgbClr val="004E79"/>
                </a:solidFill>
                <a:latin typeface="Arial" panose="020B0604020202020204" pitchFamily="34" charset="0"/>
                <a:cs typeface="Arial" panose="020B0604020202020204" pitchFamily="34" charset="0"/>
              </a:rPr>
              <a:t>SOLUTION</a:t>
            </a:r>
          </a:p>
        </p:txBody>
      </p:sp>
      <p:sp>
        <p:nvSpPr>
          <p:cNvPr id="40" name="Oval 39">
            <a:extLst>
              <a:ext uri="{FF2B5EF4-FFF2-40B4-BE49-F238E27FC236}">
                <a16:creationId xmlns:a16="http://schemas.microsoft.com/office/drawing/2014/main" id="{35041BB0-BEB5-7B40-976B-2AE5518AD664}"/>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E071160-6BCD-2844-911E-7A6DB03A6DF0}"/>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B5407BE-27A2-084E-96F3-9E84AA4534D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AD589FC-0C28-D84D-B20F-6428D6831836}"/>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393139A5-681D-A242-A1BB-2AED710331E1}"/>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55" name="Picture 54">
            <a:extLst>
              <a:ext uri="{FF2B5EF4-FFF2-40B4-BE49-F238E27FC236}">
                <a16:creationId xmlns:a16="http://schemas.microsoft.com/office/drawing/2014/main" id="{89BB0027-54B2-B94C-BC1B-56322F410196}"/>
              </a:ext>
            </a:extLst>
          </p:cNvPr>
          <p:cNvPicPr>
            <a:picLocks noChangeAspect="1"/>
          </p:cNvPicPr>
          <p:nvPr/>
        </p:nvPicPr>
        <p:blipFill rotWithShape="1">
          <a:blip r:embed="rId4"/>
          <a:srcRect b="38985"/>
          <a:stretch/>
        </p:blipFill>
        <p:spPr>
          <a:xfrm>
            <a:off x="10416531" y="5776711"/>
            <a:ext cx="1625568" cy="565349"/>
          </a:xfrm>
          <a:prstGeom prst="rect">
            <a:avLst/>
          </a:prstGeom>
        </p:spPr>
      </p:pic>
      <p:sp>
        <p:nvSpPr>
          <p:cNvPr id="58" name="TextBox 57">
            <a:extLst>
              <a:ext uri="{FF2B5EF4-FFF2-40B4-BE49-F238E27FC236}">
                <a16:creationId xmlns:a16="http://schemas.microsoft.com/office/drawing/2014/main" id="{09C75612-4574-064F-8A49-570BE738148A}"/>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61" name="Picture 60" descr="Icon&#10;&#10;Description automatically generated">
            <a:extLst>
              <a:ext uri="{FF2B5EF4-FFF2-40B4-BE49-F238E27FC236}">
                <a16:creationId xmlns:a16="http://schemas.microsoft.com/office/drawing/2014/main" id="{F5C7B96E-0BE4-9D4F-AE64-5F1583113EC6}"/>
              </a:ext>
            </a:extLst>
          </p:cNvPr>
          <p:cNvPicPr>
            <a:picLocks noChangeAspect="1"/>
          </p:cNvPicPr>
          <p:nvPr/>
        </p:nvPicPr>
        <p:blipFill>
          <a:blip r:embed="rId5"/>
          <a:stretch>
            <a:fillRect/>
          </a:stretch>
        </p:blipFill>
        <p:spPr>
          <a:xfrm>
            <a:off x="9935890" y="3862965"/>
            <a:ext cx="399545" cy="399545"/>
          </a:xfrm>
          <a:prstGeom prst="rect">
            <a:avLst/>
          </a:prstGeom>
        </p:spPr>
      </p:pic>
      <p:sp>
        <p:nvSpPr>
          <p:cNvPr id="35" name="TextBox 34">
            <a:extLst>
              <a:ext uri="{FF2B5EF4-FFF2-40B4-BE49-F238E27FC236}">
                <a16:creationId xmlns:a16="http://schemas.microsoft.com/office/drawing/2014/main" id="{04B99C15-109A-A244-A0AE-B090FF5F4B33}"/>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B121CB64-3EF3-9947-8E50-B1AF1773FC08}"/>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39" name="Picture 38" descr="Icon&#10;&#10;Description automatically generated">
            <a:extLst>
              <a:ext uri="{FF2B5EF4-FFF2-40B4-BE49-F238E27FC236}">
                <a16:creationId xmlns:a16="http://schemas.microsoft.com/office/drawing/2014/main" id="{1CD7895D-480C-C940-8041-F6E02DCED0E2}"/>
              </a:ext>
            </a:extLst>
          </p:cNvPr>
          <p:cNvPicPr>
            <a:picLocks noChangeAspect="1"/>
          </p:cNvPicPr>
          <p:nvPr/>
        </p:nvPicPr>
        <p:blipFill>
          <a:blip r:embed="rId6"/>
          <a:stretch>
            <a:fillRect/>
          </a:stretch>
        </p:blipFill>
        <p:spPr>
          <a:xfrm>
            <a:off x="9958411" y="4964303"/>
            <a:ext cx="361122" cy="361122"/>
          </a:xfrm>
          <a:prstGeom prst="rect">
            <a:avLst/>
          </a:prstGeom>
        </p:spPr>
      </p:pic>
      <p:pic>
        <p:nvPicPr>
          <p:cNvPr id="31" name="Picture 30" descr="Icon&#10;&#10;Description automatically generated">
            <a:extLst>
              <a:ext uri="{FF2B5EF4-FFF2-40B4-BE49-F238E27FC236}">
                <a16:creationId xmlns:a16="http://schemas.microsoft.com/office/drawing/2014/main" id="{BB71553B-9B4F-B047-A2C2-BAA439E8F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pic>
        <p:nvPicPr>
          <p:cNvPr id="32" name="Picture 31" descr="Icon&#10;&#10;Description automatically generated">
            <a:extLst>
              <a:ext uri="{FF2B5EF4-FFF2-40B4-BE49-F238E27FC236}">
                <a16:creationId xmlns:a16="http://schemas.microsoft.com/office/drawing/2014/main" id="{767B98E6-6BF2-A14D-BEA0-D8B66CAF6C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34" name="TextBox 33">
            <a:extLst>
              <a:ext uri="{FF2B5EF4-FFF2-40B4-BE49-F238E27FC236}">
                <a16:creationId xmlns:a16="http://schemas.microsoft.com/office/drawing/2014/main" id="{9F8B1208-AAFD-4848-8F3A-4B809AB7AA6C}"/>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YI XUAN</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71634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F426F5-5BF3-8749-B653-B130AED65F63}"/>
              </a:ext>
            </a:extLst>
          </p:cNvPr>
          <p:cNvPicPr>
            <a:picLocks noChangeAspect="1"/>
          </p:cNvPicPr>
          <p:nvPr/>
        </p:nvPicPr>
        <p:blipFill>
          <a:blip r:embed="rId3"/>
          <a:stretch>
            <a:fillRect/>
          </a:stretch>
        </p:blipFill>
        <p:spPr>
          <a:xfrm>
            <a:off x="428058" y="5069866"/>
            <a:ext cx="7141119" cy="1413690"/>
          </a:xfrm>
          <a:prstGeom prst="rect">
            <a:avLst/>
          </a:prstGeom>
        </p:spPr>
      </p:pic>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a:solidFill>
                  <a:srgbClr val="221E20"/>
                </a:solidFill>
                <a:latin typeface="Arial" panose="020B0604020202020204" pitchFamily="34" charset="0"/>
                <a:cs typeface="Arial" panose="020B0604020202020204" pitchFamily="34" charset="0"/>
              </a:rPr>
              <a:t>OUR</a:t>
            </a:r>
          </a:p>
          <a:p>
            <a:r>
              <a:rPr lang="en-US" sz="1600" b="1">
                <a:solidFill>
                  <a:srgbClr val="221E20"/>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a:solidFill>
                  <a:schemeClr val="bg1"/>
                </a:solidFill>
                <a:latin typeface="Arial" panose="020B0604020202020204" pitchFamily="34" charset="0"/>
                <a:cs typeface="Arial" panose="020B0604020202020204" pitchFamily="34" charset="0"/>
              </a:rPr>
              <a:t>BUSINESS PROBLEM</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INTRODUCTION</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BUSINESS PROBLEM</a:t>
            </a:r>
            <a:endParaRPr lang="en-US" sz="2000" dirty="0">
              <a:solidFill>
                <a:srgbClr val="004E79"/>
              </a:solidFill>
              <a:latin typeface="Arial" panose="020B0604020202020204" pitchFamily="34" charset="0"/>
              <a:cs typeface="Arial" panose="020B0604020202020204" pitchFamily="34" charset="0"/>
            </a:endParaRPr>
          </a:p>
        </p:txBody>
      </p:sp>
      <p:pic>
        <p:nvPicPr>
          <p:cNvPr id="50" name="Picture 49">
            <a:extLst>
              <a:ext uri="{FF2B5EF4-FFF2-40B4-BE49-F238E27FC236}">
                <a16:creationId xmlns:a16="http://schemas.microsoft.com/office/drawing/2014/main" id="{40AFC9DC-AD93-D045-8E88-0AF0914DF87E}"/>
              </a:ext>
            </a:extLst>
          </p:cNvPr>
          <p:cNvPicPr>
            <a:picLocks noChangeAspect="1"/>
          </p:cNvPicPr>
          <p:nvPr/>
        </p:nvPicPr>
        <p:blipFill rotWithShape="1">
          <a:blip r:embed="rId6"/>
          <a:srcRect b="38985"/>
          <a:stretch/>
        </p:blipFill>
        <p:spPr>
          <a:xfrm>
            <a:off x="10416531" y="5776711"/>
            <a:ext cx="1625568" cy="565349"/>
          </a:xfrm>
          <a:prstGeom prst="rect">
            <a:avLst/>
          </a:prstGeom>
        </p:spPr>
      </p:pic>
      <p:sp>
        <p:nvSpPr>
          <p:cNvPr id="51" name="TextBox 50">
            <a:extLst>
              <a:ext uri="{FF2B5EF4-FFF2-40B4-BE49-F238E27FC236}">
                <a16:creationId xmlns:a16="http://schemas.microsoft.com/office/drawing/2014/main" id="{7821E98B-036F-8542-A7FF-3E6DFBAB55F6}"/>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2" name="Picture 1">
            <a:extLst>
              <a:ext uri="{FF2B5EF4-FFF2-40B4-BE49-F238E27FC236}">
                <a16:creationId xmlns:a16="http://schemas.microsoft.com/office/drawing/2014/main" id="{31DB54DE-80CD-9D4D-8DAA-52D2C36A77F8}"/>
              </a:ext>
            </a:extLst>
          </p:cNvPr>
          <p:cNvPicPr>
            <a:picLocks noChangeAspect="1"/>
          </p:cNvPicPr>
          <p:nvPr/>
        </p:nvPicPr>
        <p:blipFill rotWithShape="1">
          <a:blip r:embed="rId7"/>
          <a:srcRect b="72160"/>
          <a:stretch/>
        </p:blipFill>
        <p:spPr>
          <a:xfrm>
            <a:off x="3841782" y="1518794"/>
            <a:ext cx="5793951" cy="930414"/>
          </a:xfrm>
          <a:prstGeom prst="rect">
            <a:avLst/>
          </a:prstGeom>
        </p:spPr>
      </p:pic>
      <p:pic>
        <p:nvPicPr>
          <p:cNvPr id="4" name="Picture 3">
            <a:extLst>
              <a:ext uri="{FF2B5EF4-FFF2-40B4-BE49-F238E27FC236}">
                <a16:creationId xmlns:a16="http://schemas.microsoft.com/office/drawing/2014/main" id="{F423B2FE-0748-9540-AA9C-587029683431}"/>
              </a:ext>
            </a:extLst>
          </p:cNvPr>
          <p:cNvPicPr>
            <a:picLocks noChangeAspect="1"/>
          </p:cNvPicPr>
          <p:nvPr/>
        </p:nvPicPr>
        <p:blipFill rotWithShape="1">
          <a:blip r:embed="rId8"/>
          <a:srcRect b="55292"/>
          <a:stretch/>
        </p:blipFill>
        <p:spPr>
          <a:xfrm>
            <a:off x="75304" y="2434669"/>
            <a:ext cx="5793951" cy="1434063"/>
          </a:xfrm>
          <a:prstGeom prst="rect">
            <a:avLst/>
          </a:prstGeom>
        </p:spPr>
      </p:pic>
      <p:pic>
        <p:nvPicPr>
          <p:cNvPr id="8" name="Picture 7">
            <a:extLst>
              <a:ext uri="{FF2B5EF4-FFF2-40B4-BE49-F238E27FC236}">
                <a16:creationId xmlns:a16="http://schemas.microsoft.com/office/drawing/2014/main" id="{1D2926FA-F63B-AA44-AFC6-1B3AB42FE4B1}"/>
              </a:ext>
            </a:extLst>
          </p:cNvPr>
          <p:cNvPicPr>
            <a:picLocks noChangeAspect="1"/>
          </p:cNvPicPr>
          <p:nvPr/>
        </p:nvPicPr>
        <p:blipFill rotWithShape="1">
          <a:blip r:embed="rId9"/>
          <a:srcRect r="9584" b="67045"/>
          <a:stretch/>
        </p:blipFill>
        <p:spPr>
          <a:xfrm>
            <a:off x="4768613" y="3273716"/>
            <a:ext cx="4764680" cy="931019"/>
          </a:xfrm>
          <a:prstGeom prst="rect">
            <a:avLst/>
          </a:prstGeom>
        </p:spPr>
      </p:pic>
      <p:pic>
        <p:nvPicPr>
          <p:cNvPr id="9" name="Picture 8">
            <a:extLst>
              <a:ext uri="{FF2B5EF4-FFF2-40B4-BE49-F238E27FC236}">
                <a16:creationId xmlns:a16="http://schemas.microsoft.com/office/drawing/2014/main" id="{5987F89C-ACAC-994E-889F-43A1A9D9106A}"/>
              </a:ext>
            </a:extLst>
          </p:cNvPr>
          <p:cNvPicPr>
            <a:picLocks noChangeAspect="1"/>
          </p:cNvPicPr>
          <p:nvPr/>
        </p:nvPicPr>
        <p:blipFill rotWithShape="1">
          <a:blip r:embed="rId10"/>
          <a:srcRect l="23395" r="26111" b="71612"/>
          <a:stretch/>
        </p:blipFill>
        <p:spPr>
          <a:xfrm>
            <a:off x="271706" y="3803425"/>
            <a:ext cx="4812841" cy="1110416"/>
          </a:xfrm>
          <a:prstGeom prst="rect">
            <a:avLst/>
          </a:prstGeom>
        </p:spPr>
      </p:pic>
      <p:pic>
        <p:nvPicPr>
          <p:cNvPr id="10" name="Picture 9">
            <a:extLst>
              <a:ext uri="{FF2B5EF4-FFF2-40B4-BE49-F238E27FC236}">
                <a16:creationId xmlns:a16="http://schemas.microsoft.com/office/drawing/2014/main" id="{D51A8C7D-00FB-2749-9914-0DC7DE7FB578}"/>
              </a:ext>
            </a:extLst>
          </p:cNvPr>
          <p:cNvPicPr>
            <a:picLocks noChangeAspect="1"/>
          </p:cNvPicPr>
          <p:nvPr/>
        </p:nvPicPr>
        <p:blipFill rotWithShape="1">
          <a:blip r:embed="rId11"/>
          <a:srcRect l="11879" r="9855" b="47255"/>
          <a:stretch/>
        </p:blipFill>
        <p:spPr>
          <a:xfrm>
            <a:off x="5315352" y="2154170"/>
            <a:ext cx="4185828" cy="1140920"/>
          </a:xfrm>
          <a:prstGeom prst="rect">
            <a:avLst/>
          </a:prstGeom>
        </p:spPr>
      </p:pic>
      <p:pic>
        <p:nvPicPr>
          <p:cNvPr id="12" name="Picture 11">
            <a:extLst>
              <a:ext uri="{FF2B5EF4-FFF2-40B4-BE49-F238E27FC236}">
                <a16:creationId xmlns:a16="http://schemas.microsoft.com/office/drawing/2014/main" id="{BE6559CF-9767-8B43-A6CE-5AA1B6F89CBA}"/>
              </a:ext>
            </a:extLst>
          </p:cNvPr>
          <p:cNvPicPr>
            <a:picLocks noChangeAspect="1"/>
          </p:cNvPicPr>
          <p:nvPr/>
        </p:nvPicPr>
        <p:blipFill rotWithShape="1">
          <a:blip r:embed="rId12"/>
          <a:srcRect l="9040" r="14635"/>
          <a:stretch/>
        </p:blipFill>
        <p:spPr>
          <a:xfrm>
            <a:off x="5073911" y="4178065"/>
            <a:ext cx="4459382" cy="1062892"/>
          </a:xfrm>
          <a:prstGeom prst="rect">
            <a:avLst/>
          </a:prstGeom>
        </p:spPr>
      </p:pic>
      <p:pic>
        <p:nvPicPr>
          <p:cNvPr id="13" name="Picture 12" descr="Icon&#10;&#10;Description automatically generated">
            <a:extLst>
              <a:ext uri="{FF2B5EF4-FFF2-40B4-BE49-F238E27FC236}">
                <a16:creationId xmlns:a16="http://schemas.microsoft.com/office/drawing/2014/main" id="{4E6854A1-4AB1-6045-8F2C-645FB7E2A0A1}"/>
              </a:ext>
            </a:extLst>
          </p:cNvPr>
          <p:cNvPicPr>
            <a:picLocks noChangeAspect="1"/>
          </p:cNvPicPr>
          <p:nvPr/>
        </p:nvPicPr>
        <p:blipFill>
          <a:blip r:embed="rId13"/>
          <a:stretch>
            <a:fillRect/>
          </a:stretch>
        </p:blipFill>
        <p:spPr>
          <a:xfrm>
            <a:off x="9935890" y="3862965"/>
            <a:ext cx="399545" cy="399545"/>
          </a:xfrm>
          <a:prstGeom prst="rect">
            <a:avLst/>
          </a:prstGeom>
        </p:spPr>
      </p:pic>
      <p:sp>
        <p:nvSpPr>
          <p:cNvPr id="52" name="TextBox 51">
            <a:extLst>
              <a:ext uri="{FF2B5EF4-FFF2-40B4-BE49-F238E27FC236}">
                <a16:creationId xmlns:a16="http://schemas.microsoft.com/office/drawing/2014/main" id="{E2D8D7EF-8B17-334E-AC99-0F6B63DE3770}"/>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E1E9A31B-D4A7-7A43-A759-0D97D489DE0A}"/>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55" name="Picture 54" descr="Icon&#10;&#10;Description automatically generated">
            <a:extLst>
              <a:ext uri="{FF2B5EF4-FFF2-40B4-BE49-F238E27FC236}">
                <a16:creationId xmlns:a16="http://schemas.microsoft.com/office/drawing/2014/main" id="{93C4A7DB-A57A-DB4E-A7C8-3976463A137E}"/>
              </a:ext>
            </a:extLst>
          </p:cNvPr>
          <p:cNvPicPr>
            <a:picLocks noChangeAspect="1"/>
          </p:cNvPicPr>
          <p:nvPr/>
        </p:nvPicPr>
        <p:blipFill>
          <a:blip r:embed="rId14"/>
          <a:stretch>
            <a:fillRect/>
          </a:stretch>
        </p:blipFill>
        <p:spPr>
          <a:xfrm>
            <a:off x="9958411" y="4964303"/>
            <a:ext cx="361122" cy="361122"/>
          </a:xfrm>
          <a:prstGeom prst="rect">
            <a:avLst/>
          </a:prstGeom>
        </p:spPr>
      </p:pic>
      <p:sp>
        <p:nvSpPr>
          <p:cNvPr id="58" name="TextBox 57">
            <a:extLst>
              <a:ext uri="{FF2B5EF4-FFF2-40B4-BE49-F238E27FC236}">
                <a16:creationId xmlns:a16="http://schemas.microsoft.com/office/drawing/2014/main" id="{B476BACD-333F-0E4F-8742-06D7A4DD4A93}"/>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JEROME</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9941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Effect transition="in" filter="fade">
                                      <p:cBhvr>
                                        <p:cTn id="15" dur="1000"/>
                                        <p:tgtEl>
                                          <p:spTgt spid="8"/>
                                        </p:tgtEl>
                                      </p:cBhvr>
                                    </p:animEffect>
                                  </p:childTnLst>
                                </p:cTn>
                              </p:par>
                            </p:childTnLst>
                          </p:cTn>
                        </p:par>
                        <p:par>
                          <p:cTn id="16" fill="hold">
                            <p:stCondLst>
                              <p:cond delay="2000"/>
                            </p:stCondLst>
                            <p:childTnLst>
                              <p:par>
                                <p:cTn id="17" presetID="53" presetClass="entr" presetSubtype="16"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Effect transition="in" filter="fade">
                                      <p:cBhvr>
                                        <p:cTn id="21" dur="1000"/>
                                        <p:tgtEl>
                                          <p:spTgt spid="4"/>
                                        </p:tgtEl>
                                      </p:cBhvr>
                                    </p:animEffect>
                                  </p:childTnLst>
                                </p:cTn>
                              </p:par>
                            </p:childTnLst>
                          </p:cTn>
                        </p:par>
                        <p:par>
                          <p:cTn id="22" fill="hold">
                            <p:stCondLst>
                              <p:cond delay="3000"/>
                            </p:stCondLst>
                            <p:childTnLst>
                              <p:par>
                                <p:cTn id="23" presetID="53" presetClass="entr" presetSubtype="16"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Effect transition="in" filter="fade">
                                      <p:cBhvr>
                                        <p:cTn id="27" dur="1000"/>
                                        <p:tgtEl>
                                          <p:spTgt spid="9"/>
                                        </p:tgtEl>
                                      </p:cBhvr>
                                    </p:animEffect>
                                  </p:childTnLst>
                                </p:cTn>
                              </p:par>
                            </p:childTnLst>
                          </p:cTn>
                        </p:par>
                        <p:par>
                          <p:cTn id="28" fill="hold">
                            <p:stCondLst>
                              <p:cond delay="4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Effect transition="in" filter="fade">
                                      <p:cBhvr>
                                        <p:cTn id="33" dur="1000"/>
                                        <p:tgtEl>
                                          <p:spTgt spid="10"/>
                                        </p:tgtEl>
                                      </p:cBhvr>
                                    </p:animEffect>
                                  </p:childTnLst>
                                </p:cTn>
                              </p:par>
                            </p:childTnLst>
                          </p:cTn>
                        </p:par>
                        <p:par>
                          <p:cTn id="34" fill="hold">
                            <p:stCondLst>
                              <p:cond delay="5000"/>
                            </p:stCondLst>
                            <p:childTnLst>
                              <p:par>
                                <p:cTn id="35" presetID="53" presetClass="entr" presetSubtype="16"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Effect transition="in" filter="fade">
                                      <p:cBhvr>
                                        <p:cTn id="39" dur="1000"/>
                                        <p:tgtEl>
                                          <p:spTgt spid="11"/>
                                        </p:tgtEl>
                                      </p:cBhvr>
                                    </p:animEffect>
                                  </p:childTnLst>
                                </p:cTn>
                              </p:par>
                            </p:childTnLst>
                          </p:cTn>
                        </p:par>
                        <p:par>
                          <p:cTn id="40" fill="hold">
                            <p:stCondLst>
                              <p:cond delay="6000"/>
                            </p:stCondLst>
                            <p:childTnLst>
                              <p:par>
                                <p:cTn id="41" presetID="53" presetClass="entr" presetSubtype="16"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1000" fill="hold"/>
                                        <p:tgtEl>
                                          <p:spTgt spid="12"/>
                                        </p:tgtEl>
                                        <p:attrNameLst>
                                          <p:attrName>ppt_w</p:attrName>
                                        </p:attrNameLst>
                                      </p:cBhvr>
                                      <p:tavLst>
                                        <p:tav tm="0">
                                          <p:val>
                                            <p:fltVal val="0"/>
                                          </p:val>
                                        </p:tav>
                                        <p:tav tm="100000">
                                          <p:val>
                                            <p:strVal val="#ppt_w"/>
                                          </p:val>
                                        </p:tav>
                                      </p:tavLst>
                                    </p:anim>
                                    <p:anim calcmode="lin" valueType="num">
                                      <p:cBhvr>
                                        <p:cTn id="44" dur="1000" fill="hold"/>
                                        <p:tgtEl>
                                          <p:spTgt spid="12"/>
                                        </p:tgtEl>
                                        <p:attrNameLst>
                                          <p:attrName>ppt_h</p:attrName>
                                        </p:attrNameLst>
                                      </p:cBhvr>
                                      <p:tavLst>
                                        <p:tav tm="0">
                                          <p:val>
                                            <p:fltVal val="0"/>
                                          </p:val>
                                        </p:tav>
                                        <p:tav tm="100000">
                                          <p:val>
                                            <p:strVal val="#ppt_h"/>
                                          </p:val>
                                        </p:tav>
                                      </p:tavLst>
                                    </p:anim>
                                    <p:animEffect transition="in" filter="fade">
                                      <p:cBhvr>
                                        <p:cTn id="4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003274-5C47-8C4E-99D7-B3A6539B97BC}"/>
              </a:ext>
            </a:extLst>
          </p:cNvPr>
          <p:cNvPicPr>
            <a:picLocks noChangeAspect="1"/>
          </p:cNvPicPr>
          <p:nvPr/>
        </p:nvPicPr>
        <p:blipFill>
          <a:blip r:embed="rId3"/>
          <a:stretch>
            <a:fillRect/>
          </a:stretch>
        </p:blipFill>
        <p:spPr>
          <a:xfrm>
            <a:off x="3092580" y="649704"/>
            <a:ext cx="10927145" cy="5888145"/>
          </a:xfrm>
          <a:prstGeom prst="rect">
            <a:avLst/>
          </a:prstGeom>
        </p:spPr>
      </p:pic>
      <p:sp>
        <p:nvSpPr>
          <p:cNvPr id="27" name="Rectangle 26">
            <a:extLst>
              <a:ext uri="{FF2B5EF4-FFF2-40B4-BE49-F238E27FC236}">
                <a16:creationId xmlns:a16="http://schemas.microsoft.com/office/drawing/2014/main" id="{D6A762D6-D736-2D43-8A65-3FB03609F6A7}"/>
              </a:ext>
            </a:extLst>
          </p:cNvPr>
          <p:cNvSpPr/>
          <p:nvPr/>
        </p:nvSpPr>
        <p:spPr>
          <a:xfrm>
            <a:off x="-32592" y="1270899"/>
            <a:ext cx="3095105" cy="5694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DE754D8-70F5-0C4F-B697-3E6BC54E4F2A}"/>
              </a:ext>
            </a:extLst>
          </p:cNvPr>
          <p:cNvSpPr/>
          <p:nvPr/>
        </p:nvSpPr>
        <p:spPr>
          <a:xfrm>
            <a:off x="-2525" y="1247273"/>
            <a:ext cx="9727474" cy="1191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483ED19-0562-004E-954B-D8184EECDFA6}"/>
              </a:ext>
            </a:extLst>
          </p:cNvPr>
          <p:cNvSpPr/>
          <p:nvPr/>
        </p:nvSpPr>
        <p:spPr>
          <a:xfrm>
            <a:off x="7700774" y="1299408"/>
            <a:ext cx="5109535" cy="5650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8B461C2-D1EA-DE44-A9F9-243EE05DB7EC}"/>
              </a:ext>
            </a:extLst>
          </p:cNvPr>
          <p:cNvSpPr/>
          <p:nvPr/>
        </p:nvSpPr>
        <p:spPr>
          <a:xfrm>
            <a:off x="-308602" y="6426976"/>
            <a:ext cx="10411886" cy="53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5E90619-41EA-3F42-8E3D-27002087A892}"/>
              </a:ext>
            </a:extLst>
          </p:cNvPr>
          <p:cNvSpPr/>
          <p:nvPr/>
        </p:nvSpPr>
        <p:spPr>
          <a:xfrm>
            <a:off x="-2525" y="1299408"/>
            <a:ext cx="9727474" cy="826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OUR SOLUTION</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PATIENT ROADMAP (AFTER)</a:t>
            </a:r>
          </a:p>
        </p:txBody>
      </p:sp>
      <p:cxnSp>
        <p:nvCxnSpPr>
          <p:cNvPr id="36" name="Straight Connector 35">
            <a:extLst>
              <a:ext uri="{FF2B5EF4-FFF2-40B4-BE49-F238E27FC236}">
                <a16:creationId xmlns:a16="http://schemas.microsoft.com/office/drawing/2014/main" id="{DC44AA53-D80F-864F-8D49-FF98C76DE464}"/>
              </a:ext>
            </a:extLst>
          </p:cNvPr>
          <p:cNvCxnSpPr>
            <a:cxnSpLocks/>
          </p:cNvCxnSpPr>
          <p:nvPr/>
        </p:nvCxnSpPr>
        <p:spPr>
          <a:xfrm>
            <a:off x="10121566" y="1299408"/>
            <a:ext cx="8086" cy="171945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EE247ED-036B-9244-A41D-596C125CB6C6}"/>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OUR</a:t>
            </a:r>
          </a:p>
          <a:p>
            <a:r>
              <a:rPr lang="en-US" sz="1600" b="1" dirty="0">
                <a:solidFill>
                  <a:srgbClr val="004E79"/>
                </a:solidFill>
                <a:latin typeface="Arial" panose="020B0604020202020204" pitchFamily="34" charset="0"/>
                <a:cs typeface="Arial" panose="020B0604020202020204" pitchFamily="34" charset="0"/>
              </a:rPr>
              <a:t>SOLUTION</a:t>
            </a:r>
          </a:p>
        </p:txBody>
      </p:sp>
      <p:sp>
        <p:nvSpPr>
          <p:cNvPr id="40" name="Oval 39">
            <a:extLst>
              <a:ext uri="{FF2B5EF4-FFF2-40B4-BE49-F238E27FC236}">
                <a16:creationId xmlns:a16="http://schemas.microsoft.com/office/drawing/2014/main" id="{35041BB0-BEB5-7B40-976B-2AE5518AD664}"/>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E071160-6BCD-2844-911E-7A6DB03A6DF0}"/>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B5407BE-27A2-084E-96F3-9E84AA4534D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AD589FC-0C28-D84D-B20F-6428D6831836}"/>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393139A5-681D-A242-A1BB-2AED710331E1}"/>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55" name="Picture 54">
            <a:extLst>
              <a:ext uri="{FF2B5EF4-FFF2-40B4-BE49-F238E27FC236}">
                <a16:creationId xmlns:a16="http://schemas.microsoft.com/office/drawing/2014/main" id="{89BB0027-54B2-B94C-BC1B-56322F410196}"/>
              </a:ext>
            </a:extLst>
          </p:cNvPr>
          <p:cNvPicPr>
            <a:picLocks noChangeAspect="1"/>
          </p:cNvPicPr>
          <p:nvPr/>
        </p:nvPicPr>
        <p:blipFill rotWithShape="1">
          <a:blip r:embed="rId4"/>
          <a:srcRect b="38985"/>
          <a:stretch/>
        </p:blipFill>
        <p:spPr>
          <a:xfrm>
            <a:off x="10416531" y="5776711"/>
            <a:ext cx="1625568" cy="565349"/>
          </a:xfrm>
          <a:prstGeom prst="rect">
            <a:avLst/>
          </a:prstGeom>
        </p:spPr>
      </p:pic>
      <p:sp>
        <p:nvSpPr>
          <p:cNvPr id="58" name="TextBox 57">
            <a:extLst>
              <a:ext uri="{FF2B5EF4-FFF2-40B4-BE49-F238E27FC236}">
                <a16:creationId xmlns:a16="http://schemas.microsoft.com/office/drawing/2014/main" id="{09C75612-4574-064F-8A49-570BE738148A}"/>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61" name="Picture 60" descr="Icon&#10;&#10;Description automatically generated">
            <a:extLst>
              <a:ext uri="{FF2B5EF4-FFF2-40B4-BE49-F238E27FC236}">
                <a16:creationId xmlns:a16="http://schemas.microsoft.com/office/drawing/2014/main" id="{F5C7B96E-0BE4-9D4F-AE64-5F1583113EC6}"/>
              </a:ext>
            </a:extLst>
          </p:cNvPr>
          <p:cNvPicPr>
            <a:picLocks noChangeAspect="1"/>
          </p:cNvPicPr>
          <p:nvPr/>
        </p:nvPicPr>
        <p:blipFill>
          <a:blip r:embed="rId5"/>
          <a:stretch>
            <a:fillRect/>
          </a:stretch>
        </p:blipFill>
        <p:spPr>
          <a:xfrm>
            <a:off x="9935890" y="3862965"/>
            <a:ext cx="399545" cy="399545"/>
          </a:xfrm>
          <a:prstGeom prst="rect">
            <a:avLst/>
          </a:prstGeom>
        </p:spPr>
      </p:pic>
      <p:sp>
        <p:nvSpPr>
          <p:cNvPr id="31" name="TextBox 30">
            <a:extLst>
              <a:ext uri="{FF2B5EF4-FFF2-40B4-BE49-F238E27FC236}">
                <a16:creationId xmlns:a16="http://schemas.microsoft.com/office/drawing/2014/main" id="{25E71B92-BCE9-B448-9E13-D7170834169A}"/>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0DD3C5A-28E2-694A-956E-8CEB9877031E}"/>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34" name="Picture 33" descr="Icon&#10;&#10;Description automatically generated">
            <a:extLst>
              <a:ext uri="{FF2B5EF4-FFF2-40B4-BE49-F238E27FC236}">
                <a16:creationId xmlns:a16="http://schemas.microsoft.com/office/drawing/2014/main" id="{FD61D78B-5939-A44B-9351-E9A0A10979A2}"/>
              </a:ext>
            </a:extLst>
          </p:cNvPr>
          <p:cNvPicPr>
            <a:picLocks noChangeAspect="1"/>
          </p:cNvPicPr>
          <p:nvPr/>
        </p:nvPicPr>
        <p:blipFill>
          <a:blip r:embed="rId6"/>
          <a:stretch>
            <a:fillRect/>
          </a:stretch>
        </p:blipFill>
        <p:spPr>
          <a:xfrm>
            <a:off x="9958411" y="4964303"/>
            <a:ext cx="361122" cy="361122"/>
          </a:xfrm>
          <a:prstGeom prst="rect">
            <a:avLst/>
          </a:prstGeom>
        </p:spPr>
      </p:pic>
      <p:pic>
        <p:nvPicPr>
          <p:cNvPr id="35" name="Picture 34" descr="Icon&#10;&#10;Description automatically generated">
            <a:extLst>
              <a:ext uri="{FF2B5EF4-FFF2-40B4-BE49-F238E27FC236}">
                <a16:creationId xmlns:a16="http://schemas.microsoft.com/office/drawing/2014/main" id="{07063BAE-6A02-DD4D-BF36-08B1C991CE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pic>
        <p:nvPicPr>
          <p:cNvPr id="37" name="Picture 36" descr="Icon&#10;&#10;Description automatically generated">
            <a:extLst>
              <a:ext uri="{FF2B5EF4-FFF2-40B4-BE49-F238E27FC236}">
                <a16:creationId xmlns:a16="http://schemas.microsoft.com/office/drawing/2014/main" id="{FE2164B8-89FB-A34A-971A-306EDAFB60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39" name="TextBox 38">
            <a:extLst>
              <a:ext uri="{FF2B5EF4-FFF2-40B4-BE49-F238E27FC236}">
                <a16:creationId xmlns:a16="http://schemas.microsoft.com/office/drawing/2014/main" id="{394815AC-200B-784D-BE93-00B00FE89378}"/>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YI XUAN</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1638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DE754D8-70F5-0C4F-B697-3E6BC54E4F2A}"/>
              </a:ext>
            </a:extLst>
          </p:cNvPr>
          <p:cNvSpPr/>
          <p:nvPr/>
        </p:nvSpPr>
        <p:spPr>
          <a:xfrm>
            <a:off x="-2525" y="1247273"/>
            <a:ext cx="9727474" cy="1191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OUR SOLUTION</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RELEVANCE BEYOND COVID</a:t>
            </a:r>
          </a:p>
        </p:txBody>
      </p:sp>
      <p:cxnSp>
        <p:nvCxnSpPr>
          <p:cNvPr id="36" name="Straight Connector 35">
            <a:extLst>
              <a:ext uri="{FF2B5EF4-FFF2-40B4-BE49-F238E27FC236}">
                <a16:creationId xmlns:a16="http://schemas.microsoft.com/office/drawing/2014/main" id="{DC44AA53-D80F-864F-8D49-FF98C76DE464}"/>
              </a:ext>
            </a:extLst>
          </p:cNvPr>
          <p:cNvCxnSpPr>
            <a:cxnSpLocks/>
          </p:cNvCxnSpPr>
          <p:nvPr/>
        </p:nvCxnSpPr>
        <p:spPr>
          <a:xfrm>
            <a:off x="10121566" y="1299408"/>
            <a:ext cx="8086" cy="171945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EE247ED-036B-9244-A41D-596C125CB6C6}"/>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OUR</a:t>
            </a:r>
          </a:p>
          <a:p>
            <a:r>
              <a:rPr lang="en-US" sz="1600" b="1" dirty="0">
                <a:solidFill>
                  <a:srgbClr val="004E79"/>
                </a:solidFill>
                <a:latin typeface="Arial" panose="020B0604020202020204" pitchFamily="34" charset="0"/>
                <a:cs typeface="Arial" panose="020B0604020202020204" pitchFamily="34" charset="0"/>
              </a:rPr>
              <a:t>SOLUTION</a:t>
            </a:r>
          </a:p>
        </p:txBody>
      </p:sp>
      <p:sp>
        <p:nvSpPr>
          <p:cNvPr id="40" name="Oval 39">
            <a:extLst>
              <a:ext uri="{FF2B5EF4-FFF2-40B4-BE49-F238E27FC236}">
                <a16:creationId xmlns:a16="http://schemas.microsoft.com/office/drawing/2014/main" id="{35041BB0-BEB5-7B40-976B-2AE5518AD664}"/>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E071160-6BCD-2844-911E-7A6DB03A6DF0}"/>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B5407BE-27A2-084E-96F3-9E84AA4534D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AD589FC-0C28-D84D-B20F-6428D6831836}"/>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393139A5-681D-A242-A1BB-2AED710331E1}"/>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55" name="Picture 54">
            <a:extLst>
              <a:ext uri="{FF2B5EF4-FFF2-40B4-BE49-F238E27FC236}">
                <a16:creationId xmlns:a16="http://schemas.microsoft.com/office/drawing/2014/main" id="{89BB0027-54B2-B94C-BC1B-56322F410196}"/>
              </a:ext>
            </a:extLst>
          </p:cNvPr>
          <p:cNvPicPr>
            <a:picLocks noChangeAspect="1"/>
          </p:cNvPicPr>
          <p:nvPr/>
        </p:nvPicPr>
        <p:blipFill rotWithShape="1">
          <a:blip r:embed="rId3"/>
          <a:srcRect b="38985"/>
          <a:stretch/>
        </p:blipFill>
        <p:spPr>
          <a:xfrm>
            <a:off x="10416531" y="5776711"/>
            <a:ext cx="1625568" cy="565349"/>
          </a:xfrm>
          <a:prstGeom prst="rect">
            <a:avLst/>
          </a:prstGeom>
        </p:spPr>
      </p:pic>
      <p:sp>
        <p:nvSpPr>
          <p:cNvPr id="58" name="TextBox 57">
            <a:extLst>
              <a:ext uri="{FF2B5EF4-FFF2-40B4-BE49-F238E27FC236}">
                <a16:creationId xmlns:a16="http://schemas.microsoft.com/office/drawing/2014/main" id="{09C75612-4574-064F-8A49-570BE738148A}"/>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61" name="Picture 60" descr="Icon&#10;&#10;Description automatically generated">
            <a:extLst>
              <a:ext uri="{FF2B5EF4-FFF2-40B4-BE49-F238E27FC236}">
                <a16:creationId xmlns:a16="http://schemas.microsoft.com/office/drawing/2014/main" id="{F5C7B96E-0BE4-9D4F-AE64-5F1583113EC6}"/>
              </a:ext>
            </a:extLst>
          </p:cNvPr>
          <p:cNvPicPr>
            <a:picLocks noChangeAspect="1"/>
          </p:cNvPicPr>
          <p:nvPr/>
        </p:nvPicPr>
        <p:blipFill>
          <a:blip r:embed="rId4"/>
          <a:stretch>
            <a:fillRect/>
          </a:stretch>
        </p:blipFill>
        <p:spPr>
          <a:xfrm>
            <a:off x="9935890" y="3862965"/>
            <a:ext cx="399545" cy="399545"/>
          </a:xfrm>
          <a:prstGeom prst="rect">
            <a:avLst/>
          </a:prstGeom>
        </p:spPr>
      </p:pic>
      <p:sp>
        <p:nvSpPr>
          <p:cNvPr id="31" name="TextBox 30">
            <a:extLst>
              <a:ext uri="{FF2B5EF4-FFF2-40B4-BE49-F238E27FC236}">
                <a16:creationId xmlns:a16="http://schemas.microsoft.com/office/drawing/2014/main" id="{25E71B92-BCE9-B448-9E13-D7170834169A}"/>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0DD3C5A-28E2-694A-956E-8CEB9877031E}"/>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34" name="Picture 33" descr="Icon&#10;&#10;Description automatically generated">
            <a:extLst>
              <a:ext uri="{FF2B5EF4-FFF2-40B4-BE49-F238E27FC236}">
                <a16:creationId xmlns:a16="http://schemas.microsoft.com/office/drawing/2014/main" id="{FD61D78B-5939-A44B-9351-E9A0A10979A2}"/>
              </a:ext>
            </a:extLst>
          </p:cNvPr>
          <p:cNvPicPr>
            <a:picLocks noChangeAspect="1"/>
          </p:cNvPicPr>
          <p:nvPr/>
        </p:nvPicPr>
        <p:blipFill>
          <a:blip r:embed="rId5"/>
          <a:stretch>
            <a:fillRect/>
          </a:stretch>
        </p:blipFill>
        <p:spPr>
          <a:xfrm>
            <a:off x="9958411" y="4964303"/>
            <a:ext cx="361122" cy="361122"/>
          </a:xfrm>
          <a:prstGeom prst="rect">
            <a:avLst/>
          </a:prstGeom>
        </p:spPr>
      </p:pic>
      <p:pic>
        <p:nvPicPr>
          <p:cNvPr id="35" name="Picture 34" descr="Icon&#10;&#10;Description automatically generated">
            <a:extLst>
              <a:ext uri="{FF2B5EF4-FFF2-40B4-BE49-F238E27FC236}">
                <a16:creationId xmlns:a16="http://schemas.microsoft.com/office/drawing/2014/main" id="{07063BAE-6A02-DD4D-BF36-08B1C991CE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pic>
        <p:nvPicPr>
          <p:cNvPr id="37" name="Picture 36" descr="Icon&#10;&#10;Description automatically generated">
            <a:extLst>
              <a:ext uri="{FF2B5EF4-FFF2-40B4-BE49-F238E27FC236}">
                <a16:creationId xmlns:a16="http://schemas.microsoft.com/office/drawing/2014/main" id="{FE2164B8-89FB-A34A-971A-306EDAFB60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39" name="TextBox 38">
            <a:extLst>
              <a:ext uri="{FF2B5EF4-FFF2-40B4-BE49-F238E27FC236}">
                <a16:creationId xmlns:a16="http://schemas.microsoft.com/office/drawing/2014/main" id="{394815AC-200B-784D-BE93-00B00FE89378}"/>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YI XUAN</a:t>
            </a:r>
            <a:endParaRPr lang="en-US" sz="4000" b="1"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673C65B4-8B00-294B-95E7-FA42ED6646E3}"/>
              </a:ext>
            </a:extLst>
          </p:cNvPr>
          <p:cNvSpPr txBox="1"/>
          <p:nvPr/>
        </p:nvSpPr>
        <p:spPr>
          <a:xfrm>
            <a:off x="375810" y="2708835"/>
            <a:ext cx="8424847" cy="2677656"/>
          </a:xfrm>
          <a:prstGeom prst="rect">
            <a:avLst/>
          </a:prstGeom>
          <a:noFill/>
        </p:spPr>
        <p:txBody>
          <a:bodyPr wrap="square" rtlCol="0" anchor="t">
            <a:spAutoFit/>
          </a:bodyPr>
          <a:lstStyle/>
          <a:p>
            <a:r>
              <a:rPr lang="en-US" sz="2400" b="1" dirty="0">
                <a:solidFill>
                  <a:schemeClr val="tx1">
                    <a:lumMod val="65000"/>
                    <a:lumOff val="35000"/>
                  </a:schemeClr>
                </a:solidFill>
                <a:latin typeface="Arial" panose="020B0604020202020204" pitchFamily="34" charset="0"/>
                <a:cs typeface="Arial" panose="020B0604020202020204" pitchFamily="34" charset="0"/>
              </a:rPr>
              <a:t>COVID-19 will not be the last pandemic </a:t>
            </a:r>
            <a:r>
              <a:rPr lang="en-US" sz="2400" dirty="0">
                <a:solidFill>
                  <a:schemeClr val="tx1">
                    <a:lumMod val="65000"/>
                    <a:lumOff val="35000"/>
                  </a:schemeClr>
                </a:solidFill>
                <a:latin typeface="Arial" panose="020B0604020202020204" pitchFamily="34" charset="0"/>
                <a:cs typeface="Arial" panose="020B0604020202020204" pitchFamily="34" charset="0"/>
              </a:rPr>
              <a:t>that will hit the world</a:t>
            </a:r>
            <a:endParaRPr lang="en-US" sz="2000" dirty="0">
              <a:solidFill>
                <a:schemeClr val="tx1">
                  <a:lumMod val="65000"/>
                  <a:lumOff val="35000"/>
                </a:schemeClr>
              </a:solidFill>
              <a:latin typeface="Arial" panose="020B0604020202020204" pitchFamily="34" charset="0"/>
              <a:cs typeface="Arial" panose="020B0604020202020204" pitchFamily="34" charset="0"/>
            </a:endParaRPr>
          </a:p>
          <a:p>
            <a:endParaRPr lang="en-US" sz="2400" dirty="0">
              <a:solidFill>
                <a:schemeClr val="tx1">
                  <a:lumMod val="65000"/>
                  <a:lumOff val="35000"/>
                </a:schemeClr>
              </a:solidFill>
              <a:latin typeface="Arial" panose="020B0604020202020204" pitchFamily="34" charset="0"/>
              <a:cs typeface="Arial" panose="020B0604020202020204" pitchFamily="34" charset="0"/>
            </a:endParaRPr>
          </a:p>
          <a:p>
            <a:r>
              <a:rPr lang="en-US" sz="2400" dirty="0">
                <a:solidFill>
                  <a:schemeClr val="tx1">
                    <a:lumMod val="65000"/>
                    <a:lumOff val="35000"/>
                  </a:schemeClr>
                </a:solidFill>
                <a:latin typeface="Arial" panose="020B0604020202020204" pitchFamily="34" charset="0"/>
                <a:cs typeface="Arial" panose="020B0604020202020204" pitchFamily="34" charset="0"/>
              </a:rPr>
              <a:t>Governments should start </a:t>
            </a:r>
            <a:r>
              <a:rPr lang="en-US" sz="2400" b="1" dirty="0">
                <a:solidFill>
                  <a:schemeClr val="tx1">
                    <a:lumMod val="65000"/>
                    <a:lumOff val="35000"/>
                  </a:schemeClr>
                </a:solidFill>
                <a:latin typeface="Arial" panose="020B0604020202020204" pitchFamily="34" charset="0"/>
                <a:cs typeface="Arial" panose="020B0604020202020204" pitchFamily="34" charset="0"/>
              </a:rPr>
              <a:t>preparing for the pandemic</a:t>
            </a:r>
          </a:p>
          <a:p>
            <a:endParaRPr lang="en-US" sz="2400" dirty="0">
              <a:solidFill>
                <a:schemeClr val="tx1">
                  <a:lumMod val="65000"/>
                  <a:lumOff val="35000"/>
                </a:schemeClr>
              </a:solidFill>
              <a:latin typeface="Arial" panose="020B0604020202020204" pitchFamily="34" charset="0"/>
              <a:cs typeface="Arial" panose="020B0604020202020204" pitchFamily="34" charset="0"/>
            </a:endParaRPr>
          </a:p>
          <a:p>
            <a:r>
              <a:rPr lang="en-US" sz="2400" dirty="0">
                <a:solidFill>
                  <a:schemeClr val="tx1">
                    <a:lumMod val="65000"/>
                    <a:lumOff val="35000"/>
                  </a:schemeClr>
                </a:solidFill>
                <a:latin typeface="Arial" panose="020B0604020202020204" pitchFamily="34" charset="0"/>
                <a:cs typeface="Arial" panose="020B0604020202020204" pitchFamily="34" charset="0"/>
              </a:rPr>
              <a:t>Our solution could be </a:t>
            </a:r>
            <a:r>
              <a:rPr lang="en-US" sz="2400" b="1" dirty="0">
                <a:solidFill>
                  <a:schemeClr val="tx1">
                    <a:lumMod val="65000"/>
                    <a:lumOff val="35000"/>
                  </a:schemeClr>
                </a:solidFill>
                <a:latin typeface="Arial" panose="020B0604020202020204" pitchFamily="34" charset="0"/>
                <a:cs typeface="Arial" panose="020B0604020202020204" pitchFamily="34" charset="0"/>
              </a:rPr>
              <a:t>quickly applied to future pandemics </a:t>
            </a:r>
            <a:r>
              <a:rPr lang="en-US" sz="2400" dirty="0">
                <a:solidFill>
                  <a:schemeClr val="tx1">
                    <a:lumMod val="65000"/>
                    <a:lumOff val="35000"/>
                  </a:schemeClr>
                </a:solidFill>
                <a:latin typeface="Arial" panose="020B0604020202020204" pitchFamily="34" charset="0"/>
                <a:cs typeface="Arial" panose="020B0604020202020204" pitchFamily="34" charset="0"/>
              </a:rPr>
              <a:t>after sufficient data is made available</a:t>
            </a:r>
            <a:endParaRPr 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F9E1677C-1772-7F4A-BC7D-395B9562EF3E}"/>
              </a:ext>
            </a:extLst>
          </p:cNvPr>
          <p:cNvSpPr txBox="1"/>
          <p:nvPr/>
        </p:nvSpPr>
        <p:spPr>
          <a:xfrm>
            <a:off x="375810" y="6342060"/>
            <a:ext cx="2762328" cy="307777"/>
          </a:xfrm>
          <a:prstGeom prst="rect">
            <a:avLst/>
          </a:prstGeom>
          <a:noFill/>
        </p:spPr>
        <p:txBody>
          <a:bodyPr wrap="square" rtlCol="0">
            <a:spAutoFit/>
          </a:bodyPr>
          <a:lstStyle/>
          <a:p>
            <a:r>
              <a:rPr lang="en-US" sz="1400" i="1" dirty="0">
                <a:solidFill>
                  <a:schemeClr val="bg1">
                    <a:lumMod val="50000"/>
                  </a:schemeClr>
                </a:solidFill>
                <a:latin typeface="Arial" panose="020B0604020202020204" pitchFamily="34" charset="0"/>
                <a:cs typeface="Arial" panose="020B0604020202020204" pitchFamily="34" charset="0"/>
              </a:rPr>
              <a:t>(</a:t>
            </a:r>
            <a:r>
              <a:rPr lang="en-US" sz="1400" i="1" dirty="0" err="1">
                <a:solidFill>
                  <a:schemeClr val="bg1">
                    <a:lumMod val="50000"/>
                  </a:schemeClr>
                </a:solidFill>
                <a:latin typeface="Arial" panose="020B0604020202020204" pitchFamily="34" charset="0"/>
                <a:cs typeface="Arial" panose="020B0604020202020204" pitchFamily="34" charset="0"/>
              </a:rPr>
              <a:t>Woon</a:t>
            </a:r>
            <a:r>
              <a:rPr lang="en-US" sz="1400" i="1" dirty="0">
                <a:solidFill>
                  <a:schemeClr val="bg1">
                    <a:lumMod val="50000"/>
                  </a:schemeClr>
                </a:solidFill>
                <a:latin typeface="Arial" panose="020B0604020202020204" pitchFamily="34" charset="0"/>
                <a:cs typeface="Arial" panose="020B0604020202020204" pitchFamily="34" charset="0"/>
              </a:rPr>
              <a:t>, 2022)</a:t>
            </a:r>
            <a:endParaRPr lang="en-US" sz="1400" b="1" i="1"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60221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xEl>
                                              <p:pRg st="2" end="2"/>
                                            </p:txEl>
                                          </p:spTgt>
                                        </p:tgtEl>
                                        <p:attrNameLst>
                                          <p:attrName>style.visibility</p:attrName>
                                        </p:attrNameLst>
                                      </p:cBhvr>
                                      <p:to>
                                        <p:strVal val="visible"/>
                                      </p:to>
                                    </p:set>
                                    <p:animEffect transition="in" filter="fade">
                                      <p:cBhvr>
                                        <p:cTn id="10" dur="500"/>
                                        <p:tgtEl>
                                          <p:spTgt spid="2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xEl>
                                              <p:pRg st="4" end="4"/>
                                            </p:txEl>
                                          </p:spTgt>
                                        </p:tgtEl>
                                        <p:attrNameLst>
                                          <p:attrName>style.visibility</p:attrName>
                                        </p:attrNameLst>
                                      </p:cBhvr>
                                      <p:to>
                                        <p:strVal val="visible"/>
                                      </p:to>
                                    </p:set>
                                    <p:animEffect transition="in" filter="fade">
                                      <p:cBhvr>
                                        <p:cTn id="13" dur="500"/>
                                        <p:tgtEl>
                                          <p:spTgt spid="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5E90619-41EA-3F42-8E3D-27002087A892}"/>
              </a:ext>
            </a:extLst>
          </p:cNvPr>
          <p:cNvSpPr/>
          <p:nvPr/>
        </p:nvSpPr>
        <p:spPr>
          <a:xfrm>
            <a:off x="-2525" y="1299408"/>
            <a:ext cx="9727474" cy="826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OUR SOLUTION</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IMPLEMENTATION TIMELINE</a:t>
            </a:r>
          </a:p>
        </p:txBody>
      </p:sp>
      <p:cxnSp>
        <p:nvCxnSpPr>
          <p:cNvPr id="36" name="Straight Connector 35">
            <a:extLst>
              <a:ext uri="{FF2B5EF4-FFF2-40B4-BE49-F238E27FC236}">
                <a16:creationId xmlns:a16="http://schemas.microsoft.com/office/drawing/2014/main" id="{DC44AA53-D80F-864F-8D49-FF98C76DE464}"/>
              </a:ext>
            </a:extLst>
          </p:cNvPr>
          <p:cNvCxnSpPr>
            <a:cxnSpLocks/>
          </p:cNvCxnSpPr>
          <p:nvPr/>
        </p:nvCxnSpPr>
        <p:spPr>
          <a:xfrm>
            <a:off x="10121566" y="1299408"/>
            <a:ext cx="8086" cy="171945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EE247ED-036B-9244-A41D-596C125CB6C6}"/>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OUR</a:t>
            </a:r>
          </a:p>
          <a:p>
            <a:r>
              <a:rPr lang="en-US" sz="1600" b="1" dirty="0">
                <a:solidFill>
                  <a:srgbClr val="004E79"/>
                </a:solidFill>
                <a:latin typeface="Arial" panose="020B0604020202020204" pitchFamily="34" charset="0"/>
                <a:cs typeface="Arial" panose="020B0604020202020204" pitchFamily="34" charset="0"/>
              </a:rPr>
              <a:t>SOLUTION</a:t>
            </a:r>
          </a:p>
        </p:txBody>
      </p:sp>
      <p:sp>
        <p:nvSpPr>
          <p:cNvPr id="40" name="Oval 39">
            <a:extLst>
              <a:ext uri="{FF2B5EF4-FFF2-40B4-BE49-F238E27FC236}">
                <a16:creationId xmlns:a16="http://schemas.microsoft.com/office/drawing/2014/main" id="{35041BB0-BEB5-7B40-976B-2AE5518AD664}"/>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E071160-6BCD-2844-911E-7A6DB03A6DF0}"/>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B5407BE-27A2-084E-96F3-9E84AA4534D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AD589FC-0C28-D84D-B20F-6428D6831836}"/>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393139A5-681D-A242-A1BB-2AED710331E1}"/>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55" name="Picture 54">
            <a:extLst>
              <a:ext uri="{FF2B5EF4-FFF2-40B4-BE49-F238E27FC236}">
                <a16:creationId xmlns:a16="http://schemas.microsoft.com/office/drawing/2014/main" id="{89BB0027-54B2-B94C-BC1B-56322F410196}"/>
              </a:ext>
            </a:extLst>
          </p:cNvPr>
          <p:cNvPicPr>
            <a:picLocks noChangeAspect="1"/>
          </p:cNvPicPr>
          <p:nvPr/>
        </p:nvPicPr>
        <p:blipFill rotWithShape="1">
          <a:blip r:embed="rId3"/>
          <a:srcRect b="38985"/>
          <a:stretch/>
        </p:blipFill>
        <p:spPr>
          <a:xfrm>
            <a:off x="10416531" y="5776711"/>
            <a:ext cx="1625568" cy="565349"/>
          </a:xfrm>
          <a:prstGeom prst="rect">
            <a:avLst/>
          </a:prstGeom>
        </p:spPr>
      </p:pic>
      <p:sp>
        <p:nvSpPr>
          <p:cNvPr id="58" name="TextBox 57">
            <a:extLst>
              <a:ext uri="{FF2B5EF4-FFF2-40B4-BE49-F238E27FC236}">
                <a16:creationId xmlns:a16="http://schemas.microsoft.com/office/drawing/2014/main" id="{09C75612-4574-064F-8A49-570BE738148A}"/>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61" name="Picture 60" descr="Icon&#10;&#10;Description automatically generated">
            <a:extLst>
              <a:ext uri="{FF2B5EF4-FFF2-40B4-BE49-F238E27FC236}">
                <a16:creationId xmlns:a16="http://schemas.microsoft.com/office/drawing/2014/main" id="{F5C7B96E-0BE4-9D4F-AE64-5F1583113EC6}"/>
              </a:ext>
            </a:extLst>
          </p:cNvPr>
          <p:cNvPicPr>
            <a:picLocks noChangeAspect="1"/>
          </p:cNvPicPr>
          <p:nvPr/>
        </p:nvPicPr>
        <p:blipFill>
          <a:blip r:embed="rId4"/>
          <a:stretch>
            <a:fillRect/>
          </a:stretch>
        </p:blipFill>
        <p:spPr>
          <a:xfrm>
            <a:off x="9935890" y="3862965"/>
            <a:ext cx="399545" cy="399545"/>
          </a:xfrm>
          <a:prstGeom prst="rect">
            <a:avLst/>
          </a:prstGeom>
        </p:spPr>
      </p:pic>
      <p:pic>
        <p:nvPicPr>
          <p:cNvPr id="8" name="Picture 7">
            <a:extLst>
              <a:ext uri="{FF2B5EF4-FFF2-40B4-BE49-F238E27FC236}">
                <a16:creationId xmlns:a16="http://schemas.microsoft.com/office/drawing/2014/main" id="{7AD66767-D894-6242-B9C4-AF24EC3392A4}"/>
              </a:ext>
            </a:extLst>
          </p:cNvPr>
          <p:cNvPicPr>
            <a:picLocks noChangeAspect="1"/>
          </p:cNvPicPr>
          <p:nvPr/>
        </p:nvPicPr>
        <p:blipFill>
          <a:blip r:embed="rId5"/>
          <a:stretch>
            <a:fillRect/>
          </a:stretch>
        </p:blipFill>
        <p:spPr>
          <a:xfrm>
            <a:off x="432370" y="2103880"/>
            <a:ext cx="9039560" cy="4457471"/>
          </a:xfrm>
          <a:prstGeom prst="rect">
            <a:avLst/>
          </a:prstGeom>
        </p:spPr>
      </p:pic>
      <p:sp>
        <p:nvSpPr>
          <p:cNvPr id="32" name="TextBox 31">
            <a:extLst>
              <a:ext uri="{FF2B5EF4-FFF2-40B4-BE49-F238E27FC236}">
                <a16:creationId xmlns:a16="http://schemas.microsoft.com/office/drawing/2014/main" id="{51CFFE33-42B3-F841-89E3-5298BA860AC0}"/>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F537591E-2F80-3242-8829-19698BAB9FE4}"/>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35" name="Picture 34" descr="Icon&#10;&#10;Description automatically generated">
            <a:extLst>
              <a:ext uri="{FF2B5EF4-FFF2-40B4-BE49-F238E27FC236}">
                <a16:creationId xmlns:a16="http://schemas.microsoft.com/office/drawing/2014/main" id="{E5CE0D7C-C079-E140-9292-7DD9740CDD0C}"/>
              </a:ext>
            </a:extLst>
          </p:cNvPr>
          <p:cNvPicPr>
            <a:picLocks noChangeAspect="1"/>
          </p:cNvPicPr>
          <p:nvPr/>
        </p:nvPicPr>
        <p:blipFill>
          <a:blip r:embed="rId6"/>
          <a:stretch>
            <a:fillRect/>
          </a:stretch>
        </p:blipFill>
        <p:spPr>
          <a:xfrm>
            <a:off x="9958411" y="4964303"/>
            <a:ext cx="361122" cy="361122"/>
          </a:xfrm>
          <a:prstGeom prst="rect">
            <a:avLst/>
          </a:prstGeom>
        </p:spPr>
      </p:pic>
      <p:pic>
        <p:nvPicPr>
          <p:cNvPr id="27" name="Picture 26" descr="Icon&#10;&#10;Description automatically generated">
            <a:extLst>
              <a:ext uri="{FF2B5EF4-FFF2-40B4-BE49-F238E27FC236}">
                <a16:creationId xmlns:a16="http://schemas.microsoft.com/office/drawing/2014/main" id="{14D1A892-8447-354E-B6AB-2D6946653C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pic>
        <p:nvPicPr>
          <p:cNvPr id="28" name="Picture 27" descr="Icon&#10;&#10;Description automatically generated">
            <a:extLst>
              <a:ext uri="{FF2B5EF4-FFF2-40B4-BE49-F238E27FC236}">
                <a16:creationId xmlns:a16="http://schemas.microsoft.com/office/drawing/2014/main" id="{10FA6491-D02C-B14B-A49C-CD9BDC4808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9" name="TextBox 28">
            <a:extLst>
              <a:ext uri="{FF2B5EF4-FFF2-40B4-BE49-F238E27FC236}">
                <a16:creationId xmlns:a16="http://schemas.microsoft.com/office/drawing/2014/main" id="{B6DC22E6-0EC9-F040-871A-4D0FFFC6C842}"/>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YI XUAN</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33364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5E90619-41EA-3F42-8E3D-27002087A892}"/>
              </a:ext>
            </a:extLst>
          </p:cNvPr>
          <p:cNvSpPr/>
          <p:nvPr/>
        </p:nvSpPr>
        <p:spPr>
          <a:xfrm>
            <a:off x="-2525" y="1299408"/>
            <a:ext cx="9727474" cy="826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OUR SOLUTION</a:t>
            </a:r>
          </a:p>
        </p:txBody>
      </p:sp>
      <p:sp>
        <p:nvSpPr>
          <p:cNvPr id="57" name="TextBox 56">
            <a:extLst>
              <a:ext uri="{FF2B5EF4-FFF2-40B4-BE49-F238E27FC236}">
                <a16:creationId xmlns:a16="http://schemas.microsoft.com/office/drawing/2014/main" id="{8EDE2BA8-82E8-6744-9D61-DD20439D6E42}"/>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JORDAN</a:t>
            </a:r>
            <a:endParaRPr lang="en-US" sz="4000" b="1" dirty="0">
              <a:solidFill>
                <a:schemeClr val="bg1"/>
              </a:solidFill>
              <a:latin typeface="Arial" panose="020B0604020202020204" pitchFamily="34" charset="0"/>
              <a:cs typeface="Arial" panose="020B0604020202020204" pitchFamily="34" charset="0"/>
            </a:endParaRPr>
          </a:p>
        </p:txBody>
      </p:sp>
      <p:cxnSp>
        <p:nvCxnSpPr>
          <p:cNvPr id="36" name="Straight Connector 35">
            <a:extLst>
              <a:ext uri="{FF2B5EF4-FFF2-40B4-BE49-F238E27FC236}">
                <a16:creationId xmlns:a16="http://schemas.microsoft.com/office/drawing/2014/main" id="{DC44AA53-D80F-864F-8D49-FF98C76DE464}"/>
              </a:ext>
            </a:extLst>
          </p:cNvPr>
          <p:cNvCxnSpPr>
            <a:cxnSpLocks/>
          </p:cNvCxnSpPr>
          <p:nvPr/>
        </p:nvCxnSpPr>
        <p:spPr>
          <a:xfrm>
            <a:off x="10121566" y="1299408"/>
            <a:ext cx="8086" cy="171945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EE247ED-036B-9244-A41D-596C125CB6C6}"/>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OUR</a:t>
            </a:r>
          </a:p>
          <a:p>
            <a:r>
              <a:rPr lang="en-US" sz="1600" b="1" dirty="0">
                <a:solidFill>
                  <a:srgbClr val="004E79"/>
                </a:solidFill>
                <a:latin typeface="Arial" panose="020B0604020202020204" pitchFamily="34" charset="0"/>
                <a:cs typeface="Arial" panose="020B0604020202020204" pitchFamily="34" charset="0"/>
              </a:rPr>
              <a:t>SOLUTION</a:t>
            </a:r>
          </a:p>
        </p:txBody>
      </p:sp>
      <p:sp>
        <p:nvSpPr>
          <p:cNvPr id="40" name="Oval 39">
            <a:extLst>
              <a:ext uri="{FF2B5EF4-FFF2-40B4-BE49-F238E27FC236}">
                <a16:creationId xmlns:a16="http://schemas.microsoft.com/office/drawing/2014/main" id="{35041BB0-BEB5-7B40-976B-2AE5518AD664}"/>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E071160-6BCD-2844-911E-7A6DB03A6DF0}"/>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B5407BE-27A2-084E-96F3-9E84AA4534D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AD589FC-0C28-D84D-B20F-6428D6831836}"/>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393139A5-681D-A242-A1BB-2AED710331E1}"/>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55" name="Picture 54">
            <a:extLst>
              <a:ext uri="{FF2B5EF4-FFF2-40B4-BE49-F238E27FC236}">
                <a16:creationId xmlns:a16="http://schemas.microsoft.com/office/drawing/2014/main" id="{89BB0027-54B2-B94C-BC1B-56322F410196}"/>
              </a:ext>
            </a:extLst>
          </p:cNvPr>
          <p:cNvPicPr>
            <a:picLocks noChangeAspect="1"/>
          </p:cNvPicPr>
          <p:nvPr/>
        </p:nvPicPr>
        <p:blipFill rotWithShape="1">
          <a:blip r:embed="rId3"/>
          <a:srcRect b="38985"/>
          <a:stretch/>
        </p:blipFill>
        <p:spPr>
          <a:xfrm>
            <a:off x="10416531" y="5776711"/>
            <a:ext cx="1625568" cy="565349"/>
          </a:xfrm>
          <a:prstGeom prst="rect">
            <a:avLst/>
          </a:prstGeom>
        </p:spPr>
      </p:pic>
      <p:sp>
        <p:nvSpPr>
          <p:cNvPr id="58" name="TextBox 57">
            <a:extLst>
              <a:ext uri="{FF2B5EF4-FFF2-40B4-BE49-F238E27FC236}">
                <a16:creationId xmlns:a16="http://schemas.microsoft.com/office/drawing/2014/main" id="{09C75612-4574-064F-8A49-570BE738148A}"/>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61" name="Picture 60" descr="Icon&#10;&#10;Description automatically generated">
            <a:extLst>
              <a:ext uri="{FF2B5EF4-FFF2-40B4-BE49-F238E27FC236}">
                <a16:creationId xmlns:a16="http://schemas.microsoft.com/office/drawing/2014/main" id="{F5C7B96E-0BE4-9D4F-AE64-5F1583113EC6}"/>
              </a:ext>
            </a:extLst>
          </p:cNvPr>
          <p:cNvPicPr>
            <a:picLocks noChangeAspect="1"/>
          </p:cNvPicPr>
          <p:nvPr/>
        </p:nvPicPr>
        <p:blipFill>
          <a:blip r:embed="rId4"/>
          <a:stretch>
            <a:fillRect/>
          </a:stretch>
        </p:blipFill>
        <p:spPr>
          <a:xfrm>
            <a:off x="9935890" y="3862965"/>
            <a:ext cx="399545" cy="399545"/>
          </a:xfrm>
          <a:prstGeom prst="rect">
            <a:avLst/>
          </a:prstGeom>
        </p:spPr>
      </p:pic>
      <p:sp>
        <p:nvSpPr>
          <p:cNvPr id="32" name="TextBox 31">
            <a:extLst>
              <a:ext uri="{FF2B5EF4-FFF2-40B4-BE49-F238E27FC236}">
                <a16:creationId xmlns:a16="http://schemas.microsoft.com/office/drawing/2014/main" id="{51CFFE33-42B3-F841-89E3-5298BA860AC0}"/>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F537591E-2F80-3242-8829-19698BAB9FE4}"/>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35" name="Picture 34" descr="Icon&#10;&#10;Description automatically generated">
            <a:extLst>
              <a:ext uri="{FF2B5EF4-FFF2-40B4-BE49-F238E27FC236}">
                <a16:creationId xmlns:a16="http://schemas.microsoft.com/office/drawing/2014/main" id="{E5CE0D7C-C079-E140-9292-7DD9740CDD0C}"/>
              </a:ext>
            </a:extLst>
          </p:cNvPr>
          <p:cNvPicPr>
            <a:picLocks noChangeAspect="1"/>
          </p:cNvPicPr>
          <p:nvPr/>
        </p:nvPicPr>
        <p:blipFill>
          <a:blip r:embed="rId5"/>
          <a:stretch>
            <a:fillRect/>
          </a:stretch>
        </p:blipFill>
        <p:spPr>
          <a:xfrm>
            <a:off x="9958411" y="4964303"/>
            <a:ext cx="361122" cy="361122"/>
          </a:xfrm>
          <a:prstGeom prst="rect">
            <a:avLst/>
          </a:prstGeom>
        </p:spPr>
      </p:pic>
      <p:sp>
        <p:nvSpPr>
          <p:cNvPr id="27" name="TextBox 26">
            <a:extLst>
              <a:ext uri="{FF2B5EF4-FFF2-40B4-BE49-F238E27FC236}">
                <a16:creationId xmlns:a16="http://schemas.microsoft.com/office/drawing/2014/main" id="{FE1F1DB5-6B39-7048-BB72-40C49023473E}"/>
              </a:ext>
            </a:extLst>
          </p:cNvPr>
          <p:cNvSpPr txBox="1"/>
          <p:nvPr/>
        </p:nvSpPr>
        <p:spPr>
          <a:xfrm>
            <a:off x="2314805" y="4246741"/>
            <a:ext cx="5577434" cy="707886"/>
          </a:xfrm>
          <a:prstGeom prst="rect">
            <a:avLst/>
          </a:prstGeom>
          <a:noFill/>
        </p:spPr>
        <p:txBody>
          <a:bodyPr wrap="square" rtlCol="0" anchor="ctr">
            <a:spAutoFit/>
          </a:bodyPr>
          <a:lstStyle/>
          <a:p>
            <a:pPr algn="ctr"/>
            <a:r>
              <a:rPr lang="en-US" sz="4000" b="1" dirty="0">
                <a:solidFill>
                  <a:srgbClr val="004E79"/>
                </a:solidFill>
                <a:latin typeface="Arial" panose="020B0604020202020204" pitchFamily="34" charset="0"/>
                <a:cs typeface="Arial" panose="020B0604020202020204" pitchFamily="34" charset="0"/>
              </a:rPr>
              <a:t>MACHINE LEARNING</a:t>
            </a:r>
          </a:p>
        </p:txBody>
      </p:sp>
      <p:pic>
        <p:nvPicPr>
          <p:cNvPr id="3" name="Picture 2" descr="Icon&#10;&#10;Description automatically generated">
            <a:extLst>
              <a:ext uri="{FF2B5EF4-FFF2-40B4-BE49-F238E27FC236}">
                <a16:creationId xmlns:a16="http://schemas.microsoft.com/office/drawing/2014/main" id="{67A25A4D-4378-1A42-BE2A-6024B3E37A08}"/>
              </a:ext>
            </a:extLst>
          </p:cNvPr>
          <p:cNvPicPr>
            <a:picLocks noChangeAspect="1"/>
          </p:cNvPicPr>
          <p:nvPr/>
        </p:nvPicPr>
        <p:blipFill>
          <a:blip r:embed="rId6"/>
          <a:stretch>
            <a:fillRect/>
          </a:stretch>
        </p:blipFill>
        <p:spPr>
          <a:xfrm>
            <a:off x="4276498" y="2562462"/>
            <a:ext cx="1654048" cy="1654048"/>
          </a:xfrm>
          <a:prstGeom prst="rect">
            <a:avLst/>
          </a:prstGeom>
        </p:spPr>
      </p:pic>
      <p:pic>
        <p:nvPicPr>
          <p:cNvPr id="28" name="Picture 27" descr="Icon&#10;&#10;Description automatically generated">
            <a:extLst>
              <a:ext uri="{FF2B5EF4-FFF2-40B4-BE49-F238E27FC236}">
                <a16:creationId xmlns:a16="http://schemas.microsoft.com/office/drawing/2014/main" id="{6945D0B2-0CA0-F942-9A96-59BC18F49C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pic>
        <p:nvPicPr>
          <p:cNvPr id="29" name="Picture 28" descr="Icon&#10;&#10;Description automatically generated">
            <a:extLst>
              <a:ext uri="{FF2B5EF4-FFF2-40B4-BE49-F238E27FC236}">
                <a16:creationId xmlns:a16="http://schemas.microsoft.com/office/drawing/2014/main" id="{FB5F6743-F49C-B44F-8C0A-410FF046AF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Tree>
    <p:extLst>
      <p:ext uri="{BB962C8B-B14F-4D97-AF65-F5344CB8AC3E}">
        <p14:creationId xmlns:p14="http://schemas.microsoft.com/office/powerpoint/2010/main" val="1099807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5E90619-41EA-3F42-8E3D-27002087A892}"/>
              </a:ext>
            </a:extLst>
          </p:cNvPr>
          <p:cNvSpPr/>
          <p:nvPr/>
        </p:nvSpPr>
        <p:spPr>
          <a:xfrm>
            <a:off x="-2525" y="1299408"/>
            <a:ext cx="9727474" cy="826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OUR SOLUTION</a:t>
            </a:r>
          </a:p>
        </p:txBody>
      </p:sp>
      <p:cxnSp>
        <p:nvCxnSpPr>
          <p:cNvPr id="36" name="Straight Connector 35">
            <a:extLst>
              <a:ext uri="{FF2B5EF4-FFF2-40B4-BE49-F238E27FC236}">
                <a16:creationId xmlns:a16="http://schemas.microsoft.com/office/drawing/2014/main" id="{DC44AA53-D80F-864F-8D49-FF98C76DE464}"/>
              </a:ext>
            </a:extLst>
          </p:cNvPr>
          <p:cNvCxnSpPr>
            <a:cxnSpLocks/>
          </p:cNvCxnSpPr>
          <p:nvPr/>
        </p:nvCxnSpPr>
        <p:spPr>
          <a:xfrm>
            <a:off x="10121566" y="1299408"/>
            <a:ext cx="8086" cy="171945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EE247ED-036B-9244-A41D-596C125CB6C6}"/>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OUR</a:t>
            </a:r>
          </a:p>
          <a:p>
            <a:r>
              <a:rPr lang="en-US" sz="1600" b="1" dirty="0">
                <a:solidFill>
                  <a:srgbClr val="004E79"/>
                </a:solidFill>
                <a:latin typeface="Arial" panose="020B0604020202020204" pitchFamily="34" charset="0"/>
                <a:cs typeface="Arial" panose="020B0604020202020204" pitchFamily="34" charset="0"/>
              </a:rPr>
              <a:t>SOLUTION</a:t>
            </a:r>
          </a:p>
        </p:txBody>
      </p:sp>
      <p:sp>
        <p:nvSpPr>
          <p:cNvPr id="40" name="Oval 39">
            <a:extLst>
              <a:ext uri="{FF2B5EF4-FFF2-40B4-BE49-F238E27FC236}">
                <a16:creationId xmlns:a16="http://schemas.microsoft.com/office/drawing/2014/main" id="{35041BB0-BEB5-7B40-976B-2AE5518AD664}"/>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E071160-6BCD-2844-911E-7A6DB03A6DF0}"/>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B5407BE-27A2-084E-96F3-9E84AA4534D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AD589FC-0C28-D84D-B20F-6428D6831836}"/>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393139A5-681D-A242-A1BB-2AED710331E1}"/>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55" name="Picture 54">
            <a:extLst>
              <a:ext uri="{FF2B5EF4-FFF2-40B4-BE49-F238E27FC236}">
                <a16:creationId xmlns:a16="http://schemas.microsoft.com/office/drawing/2014/main" id="{89BB0027-54B2-B94C-BC1B-56322F410196}"/>
              </a:ext>
            </a:extLst>
          </p:cNvPr>
          <p:cNvPicPr>
            <a:picLocks noChangeAspect="1"/>
          </p:cNvPicPr>
          <p:nvPr/>
        </p:nvPicPr>
        <p:blipFill rotWithShape="1">
          <a:blip r:embed="rId3"/>
          <a:srcRect b="38985"/>
          <a:stretch/>
        </p:blipFill>
        <p:spPr>
          <a:xfrm>
            <a:off x="10416531" y="5776711"/>
            <a:ext cx="1625568" cy="565349"/>
          </a:xfrm>
          <a:prstGeom prst="rect">
            <a:avLst/>
          </a:prstGeom>
        </p:spPr>
      </p:pic>
      <p:sp>
        <p:nvSpPr>
          <p:cNvPr id="58" name="TextBox 57">
            <a:extLst>
              <a:ext uri="{FF2B5EF4-FFF2-40B4-BE49-F238E27FC236}">
                <a16:creationId xmlns:a16="http://schemas.microsoft.com/office/drawing/2014/main" id="{09C75612-4574-064F-8A49-570BE738148A}"/>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61" name="Picture 60" descr="Icon&#10;&#10;Description automatically generated">
            <a:extLst>
              <a:ext uri="{FF2B5EF4-FFF2-40B4-BE49-F238E27FC236}">
                <a16:creationId xmlns:a16="http://schemas.microsoft.com/office/drawing/2014/main" id="{F5C7B96E-0BE4-9D4F-AE64-5F1583113EC6}"/>
              </a:ext>
            </a:extLst>
          </p:cNvPr>
          <p:cNvPicPr>
            <a:picLocks noChangeAspect="1"/>
          </p:cNvPicPr>
          <p:nvPr/>
        </p:nvPicPr>
        <p:blipFill>
          <a:blip r:embed="rId4"/>
          <a:stretch>
            <a:fillRect/>
          </a:stretch>
        </p:blipFill>
        <p:spPr>
          <a:xfrm>
            <a:off x="9935890" y="3862965"/>
            <a:ext cx="399545" cy="399545"/>
          </a:xfrm>
          <a:prstGeom prst="rect">
            <a:avLst/>
          </a:prstGeom>
        </p:spPr>
      </p:pic>
      <p:sp>
        <p:nvSpPr>
          <p:cNvPr id="32" name="TextBox 31">
            <a:extLst>
              <a:ext uri="{FF2B5EF4-FFF2-40B4-BE49-F238E27FC236}">
                <a16:creationId xmlns:a16="http://schemas.microsoft.com/office/drawing/2014/main" id="{51CFFE33-42B3-F841-89E3-5298BA860AC0}"/>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F537591E-2F80-3242-8829-19698BAB9FE4}"/>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35" name="Picture 34" descr="Icon&#10;&#10;Description automatically generated">
            <a:extLst>
              <a:ext uri="{FF2B5EF4-FFF2-40B4-BE49-F238E27FC236}">
                <a16:creationId xmlns:a16="http://schemas.microsoft.com/office/drawing/2014/main" id="{E5CE0D7C-C079-E140-9292-7DD9740CDD0C}"/>
              </a:ext>
            </a:extLst>
          </p:cNvPr>
          <p:cNvPicPr>
            <a:picLocks noChangeAspect="1"/>
          </p:cNvPicPr>
          <p:nvPr/>
        </p:nvPicPr>
        <p:blipFill>
          <a:blip r:embed="rId5"/>
          <a:stretch>
            <a:fillRect/>
          </a:stretch>
        </p:blipFill>
        <p:spPr>
          <a:xfrm>
            <a:off x="9958411" y="4964303"/>
            <a:ext cx="361122" cy="361122"/>
          </a:xfrm>
          <a:prstGeom prst="rect">
            <a:avLst/>
          </a:prstGeom>
        </p:spPr>
      </p:pic>
      <p:sp>
        <p:nvSpPr>
          <p:cNvPr id="29" name="TextBox 28">
            <a:extLst>
              <a:ext uri="{FF2B5EF4-FFF2-40B4-BE49-F238E27FC236}">
                <a16:creationId xmlns:a16="http://schemas.microsoft.com/office/drawing/2014/main" id="{B0A53853-28CE-E845-83E8-333C63A0092E}"/>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ADVANTAGES OF ML</a:t>
            </a:r>
          </a:p>
        </p:txBody>
      </p:sp>
      <p:sp>
        <p:nvSpPr>
          <p:cNvPr id="30" name="TextBox 29">
            <a:extLst>
              <a:ext uri="{FF2B5EF4-FFF2-40B4-BE49-F238E27FC236}">
                <a16:creationId xmlns:a16="http://schemas.microsoft.com/office/drawing/2014/main" id="{F76A70F5-B7F6-6749-90A8-66490C1BD717}"/>
              </a:ext>
            </a:extLst>
          </p:cNvPr>
          <p:cNvSpPr txBox="1"/>
          <p:nvPr/>
        </p:nvSpPr>
        <p:spPr>
          <a:xfrm>
            <a:off x="375810" y="2296707"/>
            <a:ext cx="8424847" cy="3046988"/>
          </a:xfrm>
          <a:prstGeom prst="rect">
            <a:avLst/>
          </a:prstGeom>
          <a:noFill/>
        </p:spPr>
        <p:txBody>
          <a:bodyPr wrap="square" rtlCol="0" anchor="t">
            <a:spAutoFit/>
          </a:bodyPr>
          <a:lstStyle/>
          <a:p>
            <a:r>
              <a:rPr lang="en-US" sz="2400" b="1" dirty="0">
                <a:solidFill>
                  <a:schemeClr val="tx1">
                    <a:lumMod val="65000"/>
                    <a:lumOff val="35000"/>
                  </a:schemeClr>
                </a:solidFill>
                <a:latin typeface="Arial" panose="020B0604020202020204" pitchFamily="34" charset="0"/>
                <a:cs typeface="Arial" panose="020B0604020202020204" pitchFamily="34" charset="0"/>
              </a:rPr>
              <a:t>Speed of Processing</a:t>
            </a:r>
          </a:p>
          <a:p>
            <a:r>
              <a:rPr lang="en-US" sz="2000" b="1" dirty="0">
                <a:solidFill>
                  <a:schemeClr val="tx1">
                    <a:lumMod val="65000"/>
                    <a:lumOff val="35000"/>
                  </a:schemeClr>
                </a:solidFill>
                <a:latin typeface="Arial" panose="020B0604020202020204" pitchFamily="34" charset="0"/>
                <a:cs typeface="Arial" panose="020B0604020202020204" pitchFamily="34" charset="0"/>
              </a:rPr>
              <a:t>	</a:t>
            </a:r>
            <a:r>
              <a:rPr lang="en-SG" sz="2000" dirty="0">
                <a:solidFill>
                  <a:schemeClr val="tx1">
                    <a:lumMod val="65000"/>
                    <a:lumOff val="35000"/>
                  </a:schemeClr>
                </a:solidFill>
                <a:latin typeface="Arial" panose="020B0604020202020204" pitchFamily="34" charset="0"/>
                <a:cs typeface="Arial" panose="020B0604020202020204" pitchFamily="34" charset="0"/>
              </a:rPr>
              <a:t>Speed of developing a prediction model using machine learning 	would be a lot quicker than that of manual manipulation using 	traditional methods</a:t>
            </a:r>
            <a:endParaRPr lang="en-US" sz="2000" dirty="0">
              <a:solidFill>
                <a:schemeClr val="tx1">
                  <a:lumMod val="65000"/>
                  <a:lumOff val="35000"/>
                </a:schemeClr>
              </a:solidFill>
              <a:latin typeface="Arial" panose="020B0604020202020204" pitchFamily="34" charset="0"/>
              <a:cs typeface="Arial" panose="020B0604020202020204" pitchFamily="34" charset="0"/>
            </a:endParaRPr>
          </a:p>
          <a:p>
            <a:endParaRPr lang="en-US" sz="2400" b="1" dirty="0">
              <a:solidFill>
                <a:schemeClr val="tx1">
                  <a:lumMod val="65000"/>
                  <a:lumOff val="35000"/>
                </a:schemeClr>
              </a:solidFill>
              <a:latin typeface="Arial" panose="020B0604020202020204" pitchFamily="34" charset="0"/>
              <a:cs typeface="Arial" panose="020B0604020202020204" pitchFamily="34" charset="0"/>
            </a:endParaRPr>
          </a:p>
          <a:p>
            <a:r>
              <a:rPr lang="en-US" sz="2400" b="1" dirty="0">
                <a:solidFill>
                  <a:schemeClr val="tx1">
                    <a:lumMod val="65000"/>
                    <a:lumOff val="35000"/>
                  </a:schemeClr>
                </a:solidFill>
                <a:latin typeface="Arial" panose="020B0604020202020204" pitchFamily="34" charset="0"/>
                <a:cs typeface="Arial" panose="020B0604020202020204" pitchFamily="34" charset="0"/>
              </a:rPr>
              <a:t>Number Variables that can be Considered</a:t>
            </a:r>
          </a:p>
          <a:p>
            <a:r>
              <a:rPr lang="en-SG" sz="2000" dirty="0">
                <a:solidFill>
                  <a:schemeClr val="tx1">
                    <a:lumMod val="65000"/>
                    <a:lumOff val="35000"/>
                  </a:schemeClr>
                </a:solidFill>
                <a:latin typeface="Arial" panose="020B0604020202020204" pitchFamily="34" charset="0"/>
                <a:cs typeface="Arial" panose="020B0604020202020204" pitchFamily="34" charset="0"/>
              </a:rPr>
              <a:t>	Machine Learning can combine different learning 	algorithms to evaluate millions of information using limitless 	amounts of factors</a:t>
            </a:r>
            <a:endParaRPr lang="en-US" sz="2000" b="1"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27" name="Picture 26" descr="Icon&#10;&#10;Description automatically generated">
            <a:extLst>
              <a:ext uri="{FF2B5EF4-FFF2-40B4-BE49-F238E27FC236}">
                <a16:creationId xmlns:a16="http://schemas.microsoft.com/office/drawing/2014/main" id="{C1E76CF8-FD28-664E-80BD-406CAD77BD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pic>
        <p:nvPicPr>
          <p:cNvPr id="28" name="Picture 27" descr="Icon&#10;&#10;Description automatically generated">
            <a:extLst>
              <a:ext uri="{FF2B5EF4-FFF2-40B4-BE49-F238E27FC236}">
                <a16:creationId xmlns:a16="http://schemas.microsoft.com/office/drawing/2014/main" id="{D04527BC-9B2C-7F49-AA3E-9F5028CE48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37" name="TextBox 36">
            <a:extLst>
              <a:ext uri="{FF2B5EF4-FFF2-40B4-BE49-F238E27FC236}">
                <a16:creationId xmlns:a16="http://schemas.microsoft.com/office/drawing/2014/main" id="{71E4765C-1EB2-224E-9A8F-153F371E8F2F}"/>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JORDAN</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0690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
                                            <p:txEl>
                                              <p:pRg st="1" end="1"/>
                                            </p:txEl>
                                          </p:spTgt>
                                        </p:tgtEl>
                                        <p:attrNameLst>
                                          <p:attrName>style.visibility</p:attrName>
                                        </p:attrNameLst>
                                      </p:cBhvr>
                                      <p:to>
                                        <p:strVal val="visible"/>
                                      </p:to>
                                    </p:set>
                                    <p:animEffect transition="in" filter="fade">
                                      <p:cBhvr>
                                        <p:cTn id="10" dur="500"/>
                                        <p:tgtEl>
                                          <p:spTgt spid="30">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
                                            <p:txEl>
                                              <p:pRg st="3" end="3"/>
                                            </p:txEl>
                                          </p:spTgt>
                                        </p:tgtEl>
                                        <p:attrNameLst>
                                          <p:attrName>style.visibility</p:attrName>
                                        </p:attrNameLst>
                                      </p:cBhvr>
                                      <p:to>
                                        <p:strVal val="visible"/>
                                      </p:to>
                                    </p:set>
                                    <p:animEffect transition="in" filter="fade">
                                      <p:cBhvr>
                                        <p:cTn id="14" dur="500"/>
                                        <p:tgtEl>
                                          <p:spTgt spid="30">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0">
                                            <p:txEl>
                                              <p:pRg st="4" end="4"/>
                                            </p:txEl>
                                          </p:spTgt>
                                        </p:tgtEl>
                                        <p:attrNameLst>
                                          <p:attrName>style.visibility</p:attrName>
                                        </p:attrNameLst>
                                      </p:cBhvr>
                                      <p:to>
                                        <p:strVal val="visible"/>
                                      </p:to>
                                    </p:set>
                                    <p:animEffect transition="in" filter="fade">
                                      <p:cBhvr>
                                        <p:cTn id="17" dur="500"/>
                                        <p:tgtEl>
                                          <p:spTgt spid="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5E90619-41EA-3F42-8E3D-27002087A892}"/>
              </a:ext>
            </a:extLst>
          </p:cNvPr>
          <p:cNvSpPr/>
          <p:nvPr/>
        </p:nvSpPr>
        <p:spPr>
          <a:xfrm>
            <a:off x="-2525" y="1299408"/>
            <a:ext cx="9727474" cy="826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OUR SOLUTION</a:t>
            </a:r>
          </a:p>
        </p:txBody>
      </p:sp>
      <p:cxnSp>
        <p:nvCxnSpPr>
          <p:cNvPr id="36" name="Straight Connector 35">
            <a:extLst>
              <a:ext uri="{FF2B5EF4-FFF2-40B4-BE49-F238E27FC236}">
                <a16:creationId xmlns:a16="http://schemas.microsoft.com/office/drawing/2014/main" id="{DC44AA53-D80F-864F-8D49-FF98C76DE464}"/>
              </a:ext>
            </a:extLst>
          </p:cNvPr>
          <p:cNvCxnSpPr>
            <a:cxnSpLocks/>
          </p:cNvCxnSpPr>
          <p:nvPr/>
        </p:nvCxnSpPr>
        <p:spPr>
          <a:xfrm>
            <a:off x="10121566" y="1299408"/>
            <a:ext cx="8086" cy="171945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EE247ED-036B-9244-A41D-596C125CB6C6}"/>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OUR</a:t>
            </a:r>
          </a:p>
          <a:p>
            <a:r>
              <a:rPr lang="en-US" sz="1600" b="1" dirty="0">
                <a:solidFill>
                  <a:srgbClr val="004E79"/>
                </a:solidFill>
                <a:latin typeface="Arial" panose="020B0604020202020204" pitchFamily="34" charset="0"/>
                <a:cs typeface="Arial" panose="020B0604020202020204" pitchFamily="34" charset="0"/>
              </a:rPr>
              <a:t>SOLUTION</a:t>
            </a:r>
          </a:p>
        </p:txBody>
      </p:sp>
      <p:sp>
        <p:nvSpPr>
          <p:cNvPr id="40" name="Oval 39">
            <a:extLst>
              <a:ext uri="{FF2B5EF4-FFF2-40B4-BE49-F238E27FC236}">
                <a16:creationId xmlns:a16="http://schemas.microsoft.com/office/drawing/2014/main" id="{35041BB0-BEB5-7B40-976B-2AE5518AD664}"/>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E071160-6BCD-2844-911E-7A6DB03A6DF0}"/>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B5407BE-27A2-084E-96F3-9E84AA4534D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AD589FC-0C28-D84D-B20F-6428D6831836}"/>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393139A5-681D-A242-A1BB-2AED710331E1}"/>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55" name="Picture 54">
            <a:extLst>
              <a:ext uri="{FF2B5EF4-FFF2-40B4-BE49-F238E27FC236}">
                <a16:creationId xmlns:a16="http://schemas.microsoft.com/office/drawing/2014/main" id="{89BB0027-54B2-B94C-BC1B-56322F410196}"/>
              </a:ext>
            </a:extLst>
          </p:cNvPr>
          <p:cNvPicPr>
            <a:picLocks noChangeAspect="1"/>
          </p:cNvPicPr>
          <p:nvPr/>
        </p:nvPicPr>
        <p:blipFill rotWithShape="1">
          <a:blip r:embed="rId3"/>
          <a:srcRect b="38985"/>
          <a:stretch/>
        </p:blipFill>
        <p:spPr>
          <a:xfrm>
            <a:off x="10416531" y="5776711"/>
            <a:ext cx="1625568" cy="565349"/>
          </a:xfrm>
          <a:prstGeom prst="rect">
            <a:avLst/>
          </a:prstGeom>
        </p:spPr>
      </p:pic>
      <p:sp>
        <p:nvSpPr>
          <p:cNvPr id="58" name="TextBox 57">
            <a:extLst>
              <a:ext uri="{FF2B5EF4-FFF2-40B4-BE49-F238E27FC236}">
                <a16:creationId xmlns:a16="http://schemas.microsoft.com/office/drawing/2014/main" id="{09C75612-4574-064F-8A49-570BE738148A}"/>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61" name="Picture 60" descr="Icon&#10;&#10;Description automatically generated">
            <a:extLst>
              <a:ext uri="{FF2B5EF4-FFF2-40B4-BE49-F238E27FC236}">
                <a16:creationId xmlns:a16="http://schemas.microsoft.com/office/drawing/2014/main" id="{F5C7B96E-0BE4-9D4F-AE64-5F1583113EC6}"/>
              </a:ext>
            </a:extLst>
          </p:cNvPr>
          <p:cNvPicPr>
            <a:picLocks noChangeAspect="1"/>
          </p:cNvPicPr>
          <p:nvPr/>
        </p:nvPicPr>
        <p:blipFill>
          <a:blip r:embed="rId4"/>
          <a:stretch>
            <a:fillRect/>
          </a:stretch>
        </p:blipFill>
        <p:spPr>
          <a:xfrm>
            <a:off x="9935890" y="3862965"/>
            <a:ext cx="399545" cy="399545"/>
          </a:xfrm>
          <a:prstGeom prst="rect">
            <a:avLst/>
          </a:prstGeom>
        </p:spPr>
      </p:pic>
      <p:sp>
        <p:nvSpPr>
          <p:cNvPr id="32" name="TextBox 31">
            <a:extLst>
              <a:ext uri="{FF2B5EF4-FFF2-40B4-BE49-F238E27FC236}">
                <a16:creationId xmlns:a16="http://schemas.microsoft.com/office/drawing/2014/main" id="{51CFFE33-42B3-F841-89E3-5298BA860AC0}"/>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F537591E-2F80-3242-8829-19698BAB9FE4}"/>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35" name="Picture 34" descr="Icon&#10;&#10;Description automatically generated">
            <a:extLst>
              <a:ext uri="{FF2B5EF4-FFF2-40B4-BE49-F238E27FC236}">
                <a16:creationId xmlns:a16="http://schemas.microsoft.com/office/drawing/2014/main" id="{E5CE0D7C-C079-E140-9292-7DD9740CDD0C}"/>
              </a:ext>
            </a:extLst>
          </p:cNvPr>
          <p:cNvPicPr>
            <a:picLocks noChangeAspect="1"/>
          </p:cNvPicPr>
          <p:nvPr/>
        </p:nvPicPr>
        <p:blipFill>
          <a:blip r:embed="rId5"/>
          <a:stretch>
            <a:fillRect/>
          </a:stretch>
        </p:blipFill>
        <p:spPr>
          <a:xfrm>
            <a:off x="9958411" y="4964303"/>
            <a:ext cx="361122" cy="361122"/>
          </a:xfrm>
          <a:prstGeom prst="rect">
            <a:avLst/>
          </a:prstGeom>
        </p:spPr>
      </p:pic>
      <p:sp>
        <p:nvSpPr>
          <p:cNvPr id="29" name="TextBox 28">
            <a:extLst>
              <a:ext uri="{FF2B5EF4-FFF2-40B4-BE49-F238E27FC236}">
                <a16:creationId xmlns:a16="http://schemas.microsoft.com/office/drawing/2014/main" id="{B0A53853-28CE-E845-83E8-333C63A0092E}"/>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ML TECHNIQUES</a:t>
            </a:r>
          </a:p>
        </p:txBody>
      </p:sp>
      <p:pic>
        <p:nvPicPr>
          <p:cNvPr id="2" name="Picture 1">
            <a:extLst>
              <a:ext uri="{FF2B5EF4-FFF2-40B4-BE49-F238E27FC236}">
                <a16:creationId xmlns:a16="http://schemas.microsoft.com/office/drawing/2014/main" id="{E91C0F22-CB60-5D46-9641-97A24DE5BFC0}"/>
              </a:ext>
            </a:extLst>
          </p:cNvPr>
          <p:cNvPicPr>
            <a:picLocks noChangeAspect="1"/>
          </p:cNvPicPr>
          <p:nvPr/>
        </p:nvPicPr>
        <p:blipFill>
          <a:blip r:embed="rId6"/>
          <a:stretch>
            <a:fillRect/>
          </a:stretch>
        </p:blipFill>
        <p:spPr>
          <a:xfrm>
            <a:off x="1003824" y="2677395"/>
            <a:ext cx="2202646" cy="2202646"/>
          </a:xfrm>
          <a:prstGeom prst="rect">
            <a:avLst/>
          </a:prstGeom>
        </p:spPr>
      </p:pic>
      <p:pic>
        <p:nvPicPr>
          <p:cNvPr id="3" name="Picture 2">
            <a:extLst>
              <a:ext uri="{FF2B5EF4-FFF2-40B4-BE49-F238E27FC236}">
                <a16:creationId xmlns:a16="http://schemas.microsoft.com/office/drawing/2014/main" id="{D5E48CFB-F0A0-F74D-9701-2C0045A64BFB}"/>
              </a:ext>
            </a:extLst>
          </p:cNvPr>
          <p:cNvPicPr>
            <a:picLocks noChangeAspect="1"/>
          </p:cNvPicPr>
          <p:nvPr/>
        </p:nvPicPr>
        <p:blipFill>
          <a:blip r:embed="rId7"/>
          <a:stretch>
            <a:fillRect/>
          </a:stretch>
        </p:blipFill>
        <p:spPr>
          <a:xfrm>
            <a:off x="3740516" y="2677302"/>
            <a:ext cx="2202739" cy="2202739"/>
          </a:xfrm>
          <a:prstGeom prst="rect">
            <a:avLst/>
          </a:prstGeom>
        </p:spPr>
      </p:pic>
      <p:pic>
        <p:nvPicPr>
          <p:cNvPr id="4" name="Picture 3">
            <a:extLst>
              <a:ext uri="{FF2B5EF4-FFF2-40B4-BE49-F238E27FC236}">
                <a16:creationId xmlns:a16="http://schemas.microsoft.com/office/drawing/2014/main" id="{27073EE7-6DE8-E741-B7D2-D4ECDD6FE900}"/>
              </a:ext>
            </a:extLst>
          </p:cNvPr>
          <p:cNvPicPr>
            <a:picLocks noChangeAspect="1"/>
          </p:cNvPicPr>
          <p:nvPr/>
        </p:nvPicPr>
        <p:blipFill>
          <a:blip r:embed="rId8"/>
          <a:stretch>
            <a:fillRect/>
          </a:stretch>
        </p:blipFill>
        <p:spPr>
          <a:xfrm>
            <a:off x="6477301" y="2677301"/>
            <a:ext cx="2202740" cy="2202740"/>
          </a:xfrm>
          <a:prstGeom prst="rect">
            <a:avLst/>
          </a:prstGeom>
        </p:spPr>
      </p:pic>
      <p:sp>
        <p:nvSpPr>
          <p:cNvPr id="31" name="TextBox 30">
            <a:extLst>
              <a:ext uri="{FF2B5EF4-FFF2-40B4-BE49-F238E27FC236}">
                <a16:creationId xmlns:a16="http://schemas.microsoft.com/office/drawing/2014/main" id="{E9BD5FD3-920B-7248-944D-E84326B49AAA}"/>
              </a:ext>
            </a:extLst>
          </p:cNvPr>
          <p:cNvSpPr txBox="1"/>
          <p:nvPr/>
        </p:nvSpPr>
        <p:spPr>
          <a:xfrm>
            <a:off x="989037" y="4771954"/>
            <a:ext cx="2232128" cy="830997"/>
          </a:xfrm>
          <a:prstGeom prst="rect">
            <a:avLst/>
          </a:prstGeom>
          <a:noFill/>
        </p:spPr>
        <p:txBody>
          <a:bodyPr wrap="square" rtlCol="0" anchor="t">
            <a:spAutoFit/>
          </a:bodyPr>
          <a:lstStyle/>
          <a:p>
            <a:pPr algn="ctr"/>
            <a:r>
              <a:rPr lang="en-US" sz="2400" b="1" dirty="0">
                <a:solidFill>
                  <a:schemeClr val="tx1">
                    <a:lumMod val="65000"/>
                    <a:lumOff val="35000"/>
                  </a:schemeClr>
                </a:solidFill>
                <a:latin typeface="Arial" panose="020B0604020202020204" pitchFamily="34" charset="0"/>
                <a:cs typeface="Arial" panose="020B0604020202020204" pitchFamily="34" charset="0"/>
              </a:rPr>
              <a:t>Logistic </a:t>
            </a:r>
          </a:p>
          <a:p>
            <a:pPr algn="ctr"/>
            <a:r>
              <a:rPr lang="en-US" sz="2400" b="1" dirty="0">
                <a:solidFill>
                  <a:schemeClr val="tx1">
                    <a:lumMod val="65000"/>
                    <a:lumOff val="35000"/>
                  </a:schemeClr>
                </a:solidFill>
                <a:latin typeface="Arial" panose="020B0604020202020204" pitchFamily="34" charset="0"/>
                <a:cs typeface="Arial" panose="020B0604020202020204" pitchFamily="34" charset="0"/>
              </a:rPr>
              <a:t>Regression</a:t>
            </a:r>
            <a:endParaRPr lang="en-US" sz="20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06D6D536-73D9-F24C-807E-63844FDE9A0D}"/>
              </a:ext>
            </a:extLst>
          </p:cNvPr>
          <p:cNvSpPr txBox="1"/>
          <p:nvPr/>
        </p:nvSpPr>
        <p:spPr>
          <a:xfrm>
            <a:off x="3779526" y="4771953"/>
            <a:ext cx="2232128" cy="830997"/>
          </a:xfrm>
          <a:prstGeom prst="rect">
            <a:avLst/>
          </a:prstGeom>
          <a:noFill/>
        </p:spPr>
        <p:txBody>
          <a:bodyPr wrap="square" rtlCol="0" anchor="t">
            <a:spAutoFit/>
          </a:bodyPr>
          <a:lstStyle/>
          <a:p>
            <a:pPr algn="ctr"/>
            <a:r>
              <a:rPr lang="en-US" sz="2400" b="1" dirty="0">
                <a:solidFill>
                  <a:schemeClr val="tx1">
                    <a:lumMod val="65000"/>
                    <a:lumOff val="35000"/>
                  </a:schemeClr>
                </a:solidFill>
                <a:latin typeface="Arial" panose="020B0604020202020204" pitchFamily="34" charset="0"/>
                <a:cs typeface="Arial" panose="020B0604020202020204" pitchFamily="34" charset="0"/>
              </a:rPr>
              <a:t>Random </a:t>
            </a:r>
          </a:p>
          <a:p>
            <a:pPr algn="ctr"/>
            <a:r>
              <a:rPr lang="en-US" sz="2400" b="1" dirty="0">
                <a:solidFill>
                  <a:schemeClr val="tx1">
                    <a:lumMod val="65000"/>
                    <a:lumOff val="35000"/>
                  </a:schemeClr>
                </a:solidFill>
                <a:latin typeface="Arial" panose="020B0604020202020204" pitchFamily="34" charset="0"/>
                <a:cs typeface="Arial" panose="020B0604020202020204" pitchFamily="34" charset="0"/>
              </a:rPr>
              <a:t>Forest</a:t>
            </a:r>
            <a:endParaRPr lang="en-US" sz="20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FC90673-6E5C-CA4D-860A-75283D803EC2}"/>
              </a:ext>
            </a:extLst>
          </p:cNvPr>
          <p:cNvSpPr txBox="1"/>
          <p:nvPr/>
        </p:nvSpPr>
        <p:spPr>
          <a:xfrm>
            <a:off x="6462606" y="4771952"/>
            <a:ext cx="2232128" cy="830997"/>
          </a:xfrm>
          <a:prstGeom prst="rect">
            <a:avLst/>
          </a:prstGeom>
          <a:noFill/>
        </p:spPr>
        <p:txBody>
          <a:bodyPr wrap="square" rtlCol="0" anchor="t">
            <a:spAutoFit/>
          </a:bodyPr>
          <a:lstStyle/>
          <a:p>
            <a:pPr algn="ctr"/>
            <a:r>
              <a:rPr lang="en-US" sz="2400" b="1" dirty="0">
                <a:solidFill>
                  <a:schemeClr val="tx1">
                    <a:lumMod val="65000"/>
                    <a:lumOff val="35000"/>
                  </a:schemeClr>
                </a:solidFill>
                <a:latin typeface="Arial" panose="020B0604020202020204" pitchFamily="34" charset="0"/>
                <a:cs typeface="Arial" panose="020B0604020202020204" pitchFamily="34" charset="0"/>
              </a:rPr>
              <a:t>Neural </a:t>
            </a:r>
          </a:p>
          <a:p>
            <a:pPr algn="ctr"/>
            <a:r>
              <a:rPr lang="en-US" sz="2400" b="1" dirty="0">
                <a:solidFill>
                  <a:schemeClr val="tx1">
                    <a:lumMod val="65000"/>
                    <a:lumOff val="35000"/>
                  </a:schemeClr>
                </a:solidFill>
                <a:latin typeface="Arial" panose="020B0604020202020204" pitchFamily="34" charset="0"/>
                <a:cs typeface="Arial" panose="020B0604020202020204" pitchFamily="34" charset="0"/>
              </a:rPr>
              <a:t>Network</a:t>
            </a:r>
            <a:endParaRPr lang="en-US" sz="20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55F066B9-E833-3044-A4D8-9B047B0B99BA}"/>
              </a:ext>
            </a:extLst>
          </p:cNvPr>
          <p:cNvSpPr/>
          <p:nvPr/>
        </p:nvSpPr>
        <p:spPr>
          <a:xfrm>
            <a:off x="915194" y="2707970"/>
            <a:ext cx="2208699" cy="2063982"/>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1E6DC42-FF2F-D648-A508-768A606E2931}"/>
              </a:ext>
            </a:extLst>
          </p:cNvPr>
          <p:cNvSpPr/>
          <p:nvPr/>
        </p:nvSpPr>
        <p:spPr>
          <a:xfrm>
            <a:off x="3760501" y="2697472"/>
            <a:ext cx="2208699" cy="2063982"/>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0D4D31B-681C-A442-80CF-3DA8567A0752}"/>
              </a:ext>
            </a:extLst>
          </p:cNvPr>
          <p:cNvSpPr/>
          <p:nvPr/>
        </p:nvSpPr>
        <p:spPr>
          <a:xfrm>
            <a:off x="6463645" y="2707970"/>
            <a:ext cx="2208699" cy="2063982"/>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Icon&#10;&#10;Description automatically generated">
            <a:extLst>
              <a:ext uri="{FF2B5EF4-FFF2-40B4-BE49-F238E27FC236}">
                <a16:creationId xmlns:a16="http://schemas.microsoft.com/office/drawing/2014/main" id="{A5DBC62F-EA8B-A24E-BBB7-B175ADEAF9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pic>
        <p:nvPicPr>
          <p:cNvPr id="54" name="Picture 53" descr="Icon&#10;&#10;Description automatically generated">
            <a:extLst>
              <a:ext uri="{FF2B5EF4-FFF2-40B4-BE49-F238E27FC236}">
                <a16:creationId xmlns:a16="http://schemas.microsoft.com/office/drawing/2014/main" id="{81341208-6327-DC4D-9BF4-69D92031C2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59" name="TextBox 58">
            <a:extLst>
              <a:ext uri="{FF2B5EF4-FFF2-40B4-BE49-F238E27FC236}">
                <a16:creationId xmlns:a16="http://schemas.microsoft.com/office/drawing/2014/main" id="{AA6BC5A5-DB12-BC41-96ED-462A528CB9C9}"/>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JORDAN</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8497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5E90619-41EA-3F42-8E3D-27002087A892}"/>
              </a:ext>
            </a:extLst>
          </p:cNvPr>
          <p:cNvSpPr/>
          <p:nvPr/>
        </p:nvSpPr>
        <p:spPr>
          <a:xfrm>
            <a:off x="-2525" y="1299408"/>
            <a:ext cx="9727474" cy="826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OUR SOLUTION</a:t>
            </a:r>
          </a:p>
        </p:txBody>
      </p:sp>
      <p:cxnSp>
        <p:nvCxnSpPr>
          <p:cNvPr id="36" name="Straight Connector 35">
            <a:extLst>
              <a:ext uri="{FF2B5EF4-FFF2-40B4-BE49-F238E27FC236}">
                <a16:creationId xmlns:a16="http://schemas.microsoft.com/office/drawing/2014/main" id="{DC44AA53-D80F-864F-8D49-FF98C76DE464}"/>
              </a:ext>
            </a:extLst>
          </p:cNvPr>
          <p:cNvCxnSpPr>
            <a:cxnSpLocks/>
          </p:cNvCxnSpPr>
          <p:nvPr/>
        </p:nvCxnSpPr>
        <p:spPr>
          <a:xfrm>
            <a:off x="10121566" y="1299408"/>
            <a:ext cx="8086" cy="171945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EE247ED-036B-9244-A41D-596C125CB6C6}"/>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OUR</a:t>
            </a:r>
          </a:p>
          <a:p>
            <a:r>
              <a:rPr lang="en-US" sz="1600" b="1" dirty="0">
                <a:solidFill>
                  <a:srgbClr val="004E79"/>
                </a:solidFill>
                <a:latin typeface="Arial" panose="020B0604020202020204" pitchFamily="34" charset="0"/>
                <a:cs typeface="Arial" panose="020B0604020202020204" pitchFamily="34" charset="0"/>
              </a:rPr>
              <a:t>SOLUTION</a:t>
            </a:r>
          </a:p>
        </p:txBody>
      </p:sp>
      <p:sp>
        <p:nvSpPr>
          <p:cNvPr id="40" name="Oval 39">
            <a:extLst>
              <a:ext uri="{FF2B5EF4-FFF2-40B4-BE49-F238E27FC236}">
                <a16:creationId xmlns:a16="http://schemas.microsoft.com/office/drawing/2014/main" id="{35041BB0-BEB5-7B40-976B-2AE5518AD664}"/>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E071160-6BCD-2844-911E-7A6DB03A6DF0}"/>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B5407BE-27A2-084E-96F3-9E84AA4534D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AD589FC-0C28-D84D-B20F-6428D6831836}"/>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393139A5-681D-A242-A1BB-2AED710331E1}"/>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55" name="Picture 54">
            <a:extLst>
              <a:ext uri="{FF2B5EF4-FFF2-40B4-BE49-F238E27FC236}">
                <a16:creationId xmlns:a16="http://schemas.microsoft.com/office/drawing/2014/main" id="{89BB0027-54B2-B94C-BC1B-56322F410196}"/>
              </a:ext>
            </a:extLst>
          </p:cNvPr>
          <p:cNvPicPr>
            <a:picLocks noChangeAspect="1"/>
          </p:cNvPicPr>
          <p:nvPr/>
        </p:nvPicPr>
        <p:blipFill rotWithShape="1">
          <a:blip r:embed="rId3"/>
          <a:srcRect b="38985"/>
          <a:stretch/>
        </p:blipFill>
        <p:spPr>
          <a:xfrm>
            <a:off x="10416531" y="5776711"/>
            <a:ext cx="1625568" cy="565349"/>
          </a:xfrm>
          <a:prstGeom prst="rect">
            <a:avLst/>
          </a:prstGeom>
        </p:spPr>
      </p:pic>
      <p:sp>
        <p:nvSpPr>
          <p:cNvPr id="58" name="TextBox 57">
            <a:extLst>
              <a:ext uri="{FF2B5EF4-FFF2-40B4-BE49-F238E27FC236}">
                <a16:creationId xmlns:a16="http://schemas.microsoft.com/office/drawing/2014/main" id="{09C75612-4574-064F-8A49-570BE738148A}"/>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61" name="Picture 60" descr="Icon&#10;&#10;Description automatically generated">
            <a:extLst>
              <a:ext uri="{FF2B5EF4-FFF2-40B4-BE49-F238E27FC236}">
                <a16:creationId xmlns:a16="http://schemas.microsoft.com/office/drawing/2014/main" id="{F5C7B96E-0BE4-9D4F-AE64-5F1583113EC6}"/>
              </a:ext>
            </a:extLst>
          </p:cNvPr>
          <p:cNvPicPr>
            <a:picLocks noChangeAspect="1"/>
          </p:cNvPicPr>
          <p:nvPr/>
        </p:nvPicPr>
        <p:blipFill>
          <a:blip r:embed="rId4"/>
          <a:stretch>
            <a:fillRect/>
          </a:stretch>
        </p:blipFill>
        <p:spPr>
          <a:xfrm>
            <a:off x="9935890" y="3862965"/>
            <a:ext cx="399545" cy="399545"/>
          </a:xfrm>
          <a:prstGeom prst="rect">
            <a:avLst/>
          </a:prstGeom>
        </p:spPr>
      </p:pic>
      <p:sp>
        <p:nvSpPr>
          <p:cNvPr id="32" name="TextBox 31">
            <a:extLst>
              <a:ext uri="{FF2B5EF4-FFF2-40B4-BE49-F238E27FC236}">
                <a16:creationId xmlns:a16="http://schemas.microsoft.com/office/drawing/2014/main" id="{51CFFE33-42B3-F841-89E3-5298BA860AC0}"/>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F537591E-2F80-3242-8829-19698BAB9FE4}"/>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35" name="Picture 34" descr="Icon&#10;&#10;Description automatically generated">
            <a:extLst>
              <a:ext uri="{FF2B5EF4-FFF2-40B4-BE49-F238E27FC236}">
                <a16:creationId xmlns:a16="http://schemas.microsoft.com/office/drawing/2014/main" id="{E5CE0D7C-C079-E140-9292-7DD9740CDD0C}"/>
              </a:ext>
            </a:extLst>
          </p:cNvPr>
          <p:cNvPicPr>
            <a:picLocks noChangeAspect="1"/>
          </p:cNvPicPr>
          <p:nvPr/>
        </p:nvPicPr>
        <p:blipFill>
          <a:blip r:embed="rId5"/>
          <a:stretch>
            <a:fillRect/>
          </a:stretch>
        </p:blipFill>
        <p:spPr>
          <a:xfrm>
            <a:off x="9958411" y="4964303"/>
            <a:ext cx="361122" cy="361122"/>
          </a:xfrm>
          <a:prstGeom prst="rect">
            <a:avLst/>
          </a:prstGeom>
        </p:spPr>
      </p:pic>
      <p:sp>
        <p:nvSpPr>
          <p:cNvPr id="29" name="TextBox 28">
            <a:extLst>
              <a:ext uri="{FF2B5EF4-FFF2-40B4-BE49-F238E27FC236}">
                <a16:creationId xmlns:a16="http://schemas.microsoft.com/office/drawing/2014/main" id="{B0A53853-28CE-E845-83E8-333C63A0092E}"/>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ML TECHNIQUES</a:t>
            </a:r>
          </a:p>
        </p:txBody>
      </p:sp>
      <p:pic>
        <p:nvPicPr>
          <p:cNvPr id="2" name="Picture 1">
            <a:extLst>
              <a:ext uri="{FF2B5EF4-FFF2-40B4-BE49-F238E27FC236}">
                <a16:creationId xmlns:a16="http://schemas.microsoft.com/office/drawing/2014/main" id="{E91C0F22-CB60-5D46-9641-97A24DE5BFC0}"/>
              </a:ext>
            </a:extLst>
          </p:cNvPr>
          <p:cNvPicPr>
            <a:picLocks noChangeAspect="1"/>
          </p:cNvPicPr>
          <p:nvPr/>
        </p:nvPicPr>
        <p:blipFill>
          <a:blip r:embed="rId6"/>
          <a:stretch>
            <a:fillRect/>
          </a:stretch>
        </p:blipFill>
        <p:spPr>
          <a:xfrm>
            <a:off x="1003824" y="2677395"/>
            <a:ext cx="2202646" cy="2202646"/>
          </a:xfrm>
          <a:prstGeom prst="rect">
            <a:avLst/>
          </a:prstGeom>
        </p:spPr>
      </p:pic>
      <p:sp>
        <p:nvSpPr>
          <p:cNvPr id="31" name="TextBox 30">
            <a:extLst>
              <a:ext uri="{FF2B5EF4-FFF2-40B4-BE49-F238E27FC236}">
                <a16:creationId xmlns:a16="http://schemas.microsoft.com/office/drawing/2014/main" id="{E9BD5FD3-920B-7248-944D-E84326B49AAA}"/>
              </a:ext>
            </a:extLst>
          </p:cNvPr>
          <p:cNvSpPr txBox="1"/>
          <p:nvPr/>
        </p:nvSpPr>
        <p:spPr>
          <a:xfrm>
            <a:off x="989037" y="4771954"/>
            <a:ext cx="2232128" cy="830997"/>
          </a:xfrm>
          <a:prstGeom prst="rect">
            <a:avLst/>
          </a:prstGeom>
          <a:noFill/>
        </p:spPr>
        <p:txBody>
          <a:bodyPr wrap="square" rtlCol="0" anchor="t">
            <a:spAutoFit/>
          </a:bodyPr>
          <a:lstStyle/>
          <a:p>
            <a:pPr algn="ctr"/>
            <a:r>
              <a:rPr lang="en-US" sz="2400" b="1" dirty="0">
                <a:solidFill>
                  <a:schemeClr val="tx1">
                    <a:lumMod val="65000"/>
                    <a:lumOff val="35000"/>
                  </a:schemeClr>
                </a:solidFill>
                <a:latin typeface="Arial" panose="020B0604020202020204" pitchFamily="34" charset="0"/>
                <a:cs typeface="Arial" panose="020B0604020202020204" pitchFamily="34" charset="0"/>
              </a:rPr>
              <a:t>Logistic </a:t>
            </a:r>
          </a:p>
          <a:p>
            <a:pPr algn="ctr"/>
            <a:r>
              <a:rPr lang="en-US" sz="2400" b="1" dirty="0">
                <a:solidFill>
                  <a:schemeClr val="tx1">
                    <a:lumMod val="65000"/>
                    <a:lumOff val="35000"/>
                  </a:schemeClr>
                </a:solidFill>
                <a:latin typeface="Arial" panose="020B0604020202020204" pitchFamily="34" charset="0"/>
                <a:cs typeface="Arial" panose="020B0604020202020204" pitchFamily="34" charset="0"/>
              </a:rPr>
              <a:t>Regression</a:t>
            </a:r>
            <a:endParaRPr lang="en-US" sz="20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55F066B9-E833-3044-A4D8-9B047B0B99BA}"/>
              </a:ext>
            </a:extLst>
          </p:cNvPr>
          <p:cNvSpPr/>
          <p:nvPr/>
        </p:nvSpPr>
        <p:spPr>
          <a:xfrm>
            <a:off x="915194" y="2707970"/>
            <a:ext cx="2208699" cy="2063982"/>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EBFFFB1-FBB6-CF45-AF2E-5DBD455011E0}"/>
              </a:ext>
            </a:extLst>
          </p:cNvPr>
          <p:cNvSpPr txBox="1"/>
          <p:nvPr/>
        </p:nvSpPr>
        <p:spPr>
          <a:xfrm>
            <a:off x="3732028" y="3077969"/>
            <a:ext cx="5566917" cy="2031325"/>
          </a:xfrm>
          <a:prstGeom prst="rect">
            <a:avLst/>
          </a:prstGeom>
          <a:noFill/>
        </p:spPr>
        <p:txBody>
          <a:bodyPr wrap="square" rtlCol="0" anchor="t">
            <a:spAutoFit/>
          </a:bodyPr>
          <a:lstStyle/>
          <a:p>
            <a:r>
              <a:rPr lang="en-SG" dirty="0">
                <a:solidFill>
                  <a:schemeClr val="tx1">
                    <a:lumMod val="65000"/>
                    <a:lumOff val="35000"/>
                  </a:schemeClr>
                </a:solidFill>
                <a:latin typeface="Arial" panose="020B0604020202020204" pitchFamily="34" charset="0"/>
                <a:cs typeface="Arial" panose="020B0604020202020204" pitchFamily="34" charset="0"/>
              </a:rPr>
              <a:t>Statistical analysis method to predict a binary outcome, such as yes or no, based on prior observations of a data set</a:t>
            </a:r>
          </a:p>
          <a:p>
            <a:endParaRPr lang="en-SG" dirty="0">
              <a:solidFill>
                <a:schemeClr val="tx1">
                  <a:lumMod val="65000"/>
                  <a:lumOff val="35000"/>
                </a:schemeClr>
              </a:solidFill>
              <a:latin typeface="Arial" panose="020B0604020202020204" pitchFamily="34" charset="0"/>
              <a:cs typeface="Arial" panose="020B0604020202020204" pitchFamily="34" charset="0"/>
            </a:endParaRPr>
          </a:p>
          <a:p>
            <a:r>
              <a:rPr lang="en-SG" dirty="0">
                <a:solidFill>
                  <a:schemeClr val="tx1">
                    <a:lumMod val="65000"/>
                    <a:lumOff val="35000"/>
                  </a:schemeClr>
                </a:solidFill>
                <a:latin typeface="Arial" panose="020B0604020202020204" pitchFamily="34" charset="0"/>
                <a:cs typeface="Arial" panose="020B0604020202020204" pitchFamily="34" charset="0"/>
              </a:rPr>
              <a:t>Predicts a dependent data variable by analysing the relationship between one or more existing independent variables</a:t>
            </a:r>
            <a:endParaRPr lang="en-US"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B5D71F43-748F-7342-A3B1-7372B263B604}"/>
              </a:ext>
            </a:extLst>
          </p:cNvPr>
          <p:cNvSpPr txBox="1"/>
          <p:nvPr/>
        </p:nvSpPr>
        <p:spPr>
          <a:xfrm>
            <a:off x="3753902" y="5066577"/>
            <a:ext cx="2762328" cy="307777"/>
          </a:xfrm>
          <a:prstGeom prst="rect">
            <a:avLst/>
          </a:prstGeom>
          <a:noFill/>
        </p:spPr>
        <p:txBody>
          <a:bodyPr wrap="square" rtlCol="0">
            <a:spAutoFit/>
          </a:bodyPr>
          <a:lstStyle/>
          <a:p>
            <a:r>
              <a:rPr lang="en-US" sz="1400" i="1" dirty="0">
                <a:solidFill>
                  <a:schemeClr val="bg1">
                    <a:lumMod val="50000"/>
                  </a:schemeClr>
                </a:solidFill>
                <a:latin typeface="Arial" panose="020B0604020202020204" pitchFamily="34" charset="0"/>
                <a:cs typeface="Arial" panose="020B0604020202020204" pitchFamily="34" charset="0"/>
              </a:rPr>
              <a:t>(Lawton et al., n.d.)</a:t>
            </a:r>
            <a:endParaRPr lang="en-US" sz="1400" b="1" i="1" dirty="0">
              <a:solidFill>
                <a:schemeClr val="bg1">
                  <a:lumMod val="50000"/>
                </a:schemeClr>
              </a:solidFill>
              <a:latin typeface="Arial" panose="020B0604020202020204" pitchFamily="34" charset="0"/>
              <a:cs typeface="Arial" panose="020B0604020202020204" pitchFamily="34" charset="0"/>
            </a:endParaRPr>
          </a:p>
        </p:txBody>
      </p:sp>
      <p:pic>
        <p:nvPicPr>
          <p:cNvPr id="37" name="Picture 36" descr="Icon&#10;&#10;Description automatically generated">
            <a:extLst>
              <a:ext uri="{FF2B5EF4-FFF2-40B4-BE49-F238E27FC236}">
                <a16:creationId xmlns:a16="http://schemas.microsoft.com/office/drawing/2014/main" id="{2CC711F7-5ACD-ED47-9E88-92FF6BA86B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pic>
        <p:nvPicPr>
          <p:cNvPr id="39" name="Picture 38" descr="Icon&#10;&#10;Description automatically generated">
            <a:extLst>
              <a:ext uri="{FF2B5EF4-FFF2-40B4-BE49-F238E27FC236}">
                <a16:creationId xmlns:a16="http://schemas.microsoft.com/office/drawing/2014/main" id="{D311D307-6B32-214D-8C7F-9DB4C15880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48" name="TextBox 47">
            <a:extLst>
              <a:ext uri="{FF2B5EF4-FFF2-40B4-BE49-F238E27FC236}">
                <a16:creationId xmlns:a16="http://schemas.microsoft.com/office/drawing/2014/main" id="{E0C436D8-9554-784E-94DC-F5880855A78E}"/>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JORDAN</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244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9480CC23-32EC-344C-A3B4-9883AB732D8A}"/>
              </a:ext>
            </a:extLst>
          </p:cNvPr>
          <p:cNvPicPr>
            <a:picLocks noChangeAspect="1"/>
          </p:cNvPicPr>
          <p:nvPr/>
        </p:nvPicPr>
        <p:blipFill>
          <a:blip r:embed="rId3"/>
          <a:stretch>
            <a:fillRect/>
          </a:stretch>
        </p:blipFill>
        <p:spPr>
          <a:xfrm>
            <a:off x="941561" y="2677302"/>
            <a:ext cx="2202739" cy="2202739"/>
          </a:xfrm>
          <a:prstGeom prst="rect">
            <a:avLst/>
          </a:prstGeom>
        </p:spPr>
      </p:pic>
      <p:sp>
        <p:nvSpPr>
          <p:cNvPr id="39" name="TextBox 38">
            <a:extLst>
              <a:ext uri="{FF2B5EF4-FFF2-40B4-BE49-F238E27FC236}">
                <a16:creationId xmlns:a16="http://schemas.microsoft.com/office/drawing/2014/main" id="{0FCC00F4-FF70-A748-BC43-C5F4096D4FC3}"/>
              </a:ext>
            </a:extLst>
          </p:cNvPr>
          <p:cNvSpPr txBox="1"/>
          <p:nvPr/>
        </p:nvSpPr>
        <p:spPr>
          <a:xfrm>
            <a:off x="980571" y="4771953"/>
            <a:ext cx="2232128" cy="830997"/>
          </a:xfrm>
          <a:prstGeom prst="rect">
            <a:avLst/>
          </a:prstGeom>
          <a:noFill/>
        </p:spPr>
        <p:txBody>
          <a:bodyPr wrap="square" rtlCol="0" anchor="t">
            <a:spAutoFit/>
          </a:bodyPr>
          <a:lstStyle/>
          <a:p>
            <a:pPr algn="ctr"/>
            <a:r>
              <a:rPr lang="en-US" sz="2400" b="1" dirty="0">
                <a:solidFill>
                  <a:schemeClr val="tx1">
                    <a:lumMod val="65000"/>
                    <a:lumOff val="35000"/>
                  </a:schemeClr>
                </a:solidFill>
                <a:latin typeface="Arial" panose="020B0604020202020204" pitchFamily="34" charset="0"/>
                <a:cs typeface="Arial" panose="020B0604020202020204" pitchFamily="34" charset="0"/>
              </a:rPr>
              <a:t>Random </a:t>
            </a:r>
          </a:p>
          <a:p>
            <a:pPr algn="ctr"/>
            <a:r>
              <a:rPr lang="en-US" sz="2400" b="1" dirty="0">
                <a:solidFill>
                  <a:schemeClr val="tx1">
                    <a:lumMod val="65000"/>
                    <a:lumOff val="35000"/>
                  </a:schemeClr>
                </a:solidFill>
                <a:latin typeface="Arial" panose="020B0604020202020204" pitchFamily="34" charset="0"/>
                <a:cs typeface="Arial" panose="020B0604020202020204" pitchFamily="34" charset="0"/>
              </a:rPr>
              <a:t>Forest</a:t>
            </a:r>
            <a:endParaRPr lang="en-US" sz="20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C833A38B-420B-5740-B5DC-8161DC152BF9}"/>
              </a:ext>
            </a:extLst>
          </p:cNvPr>
          <p:cNvSpPr/>
          <p:nvPr/>
        </p:nvSpPr>
        <p:spPr>
          <a:xfrm>
            <a:off x="961546" y="2697472"/>
            <a:ext cx="2208699" cy="2063982"/>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5E90619-41EA-3F42-8E3D-27002087A892}"/>
              </a:ext>
            </a:extLst>
          </p:cNvPr>
          <p:cNvSpPr/>
          <p:nvPr/>
        </p:nvSpPr>
        <p:spPr>
          <a:xfrm>
            <a:off x="-2525" y="1299408"/>
            <a:ext cx="9727474" cy="826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OUR SOLUTION</a:t>
            </a:r>
          </a:p>
        </p:txBody>
      </p:sp>
      <p:cxnSp>
        <p:nvCxnSpPr>
          <p:cNvPr id="36" name="Straight Connector 35">
            <a:extLst>
              <a:ext uri="{FF2B5EF4-FFF2-40B4-BE49-F238E27FC236}">
                <a16:creationId xmlns:a16="http://schemas.microsoft.com/office/drawing/2014/main" id="{DC44AA53-D80F-864F-8D49-FF98C76DE464}"/>
              </a:ext>
            </a:extLst>
          </p:cNvPr>
          <p:cNvCxnSpPr>
            <a:cxnSpLocks/>
          </p:cNvCxnSpPr>
          <p:nvPr/>
        </p:nvCxnSpPr>
        <p:spPr>
          <a:xfrm>
            <a:off x="10121566" y="1299408"/>
            <a:ext cx="8086" cy="171945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EE247ED-036B-9244-A41D-596C125CB6C6}"/>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OUR</a:t>
            </a:r>
          </a:p>
          <a:p>
            <a:r>
              <a:rPr lang="en-US" sz="1600" b="1" dirty="0">
                <a:solidFill>
                  <a:srgbClr val="004E79"/>
                </a:solidFill>
                <a:latin typeface="Arial" panose="020B0604020202020204" pitchFamily="34" charset="0"/>
                <a:cs typeface="Arial" panose="020B0604020202020204" pitchFamily="34" charset="0"/>
              </a:rPr>
              <a:t>SOLUTION</a:t>
            </a:r>
          </a:p>
        </p:txBody>
      </p:sp>
      <p:sp>
        <p:nvSpPr>
          <p:cNvPr id="40" name="Oval 39">
            <a:extLst>
              <a:ext uri="{FF2B5EF4-FFF2-40B4-BE49-F238E27FC236}">
                <a16:creationId xmlns:a16="http://schemas.microsoft.com/office/drawing/2014/main" id="{35041BB0-BEB5-7B40-976B-2AE5518AD664}"/>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E071160-6BCD-2844-911E-7A6DB03A6DF0}"/>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B5407BE-27A2-084E-96F3-9E84AA4534D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AD589FC-0C28-D84D-B20F-6428D6831836}"/>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393139A5-681D-A242-A1BB-2AED710331E1}"/>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55" name="Picture 54">
            <a:extLst>
              <a:ext uri="{FF2B5EF4-FFF2-40B4-BE49-F238E27FC236}">
                <a16:creationId xmlns:a16="http://schemas.microsoft.com/office/drawing/2014/main" id="{89BB0027-54B2-B94C-BC1B-56322F410196}"/>
              </a:ext>
            </a:extLst>
          </p:cNvPr>
          <p:cNvPicPr>
            <a:picLocks noChangeAspect="1"/>
          </p:cNvPicPr>
          <p:nvPr/>
        </p:nvPicPr>
        <p:blipFill rotWithShape="1">
          <a:blip r:embed="rId4"/>
          <a:srcRect b="38985"/>
          <a:stretch/>
        </p:blipFill>
        <p:spPr>
          <a:xfrm>
            <a:off x="10416531" y="5776711"/>
            <a:ext cx="1625568" cy="565349"/>
          </a:xfrm>
          <a:prstGeom prst="rect">
            <a:avLst/>
          </a:prstGeom>
        </p:spPr>
      </p:pic>
      <p:sp>
        <p:nvSpPr>
          <p:cNvPr id="58" name="TextBox 57">
            <a:extLst>
              <a:ext uri="{FF2B5EF4-FFF2-40B4-BE49-F238E27FC236}">
                <a16:creationId xmlns:a16="http://schemas.microsoft.com/office/drawing/2014/main" id="{09C75612-4574-064F-8A49-570BE738148A}"/>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61" name="Picture 60" descr="Icon&#10;&#10;Description automatically generated">
            <a:extLst>
              <a:ext uri="{FF2B5EF4-FFF2-40B4-BE49-F238E27FC236}">
                <a16:creationId xmlns:a16="http://schemas.microsoft.com/office/drawing/2014/main" id="{F5C7B96E-0BE4-9D4F-AE64-5F1583113EC6}"/>
              </a:ext>
            </a:extLst>
          </p:cNvPr>
          <p:cNvPicPr>
            <a:picLocks noChangeAspect="1"/>
          </p:cNvPicPr>
          <p:nvPr/>
        </p:nvPicPr>
        <p:blipFill>
          <a:blip r:embed="rId5"/>
          <a:stretch>
            <a:fillRect/>
          </a:stretch>
        </p:blipFill>
        <p:spPr>
          <a:xfrm>
            <a:off x="9935890" y="3862965"/>
            <a:ext cx="399545" cy="399545"/>
          </a:xfrm>
          <a:prstGeom prst="rect">
            <a:avLst/>
          </a:prstGeom>
        </p:spPr>
      </p:pic>
      <p:sp>
        <p:nvSpPr>
          <p:cNvPr id="32" name="TextBox 31">
            <a:extLst>
              <a:ext uri="{FF2B5EF4-FFF2-40B4-BE49-F238E27FC236}">
                <a16:creationId xmlns:a16="http://schemas.microsoft.com/office/drawing/2014/main" id="{51CFFE33-42B3-F841-89E3-5298BA860AC0}"/>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F537591E-2F80-3242-8829-19698BAB9FE4}"/>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35" name="Picture 34" descr="Icon&#10;&#10;Description automatically generated">
            <a:extLst>
              <a:ext uri="{FF2B5EF4-FFF2-40B4-BE49-F238E27FC236}">
                <a16:creationId xmlns:a16="http://schemas.microsoft.com/office/drawing/2014/main" id="{E5CE0D7C-C079-E140-9292-7DD9740CDD0C}"/>
              </a:ext>
            </a:extLst>
          </p:cNvPr>
          <p:cNvPicPr>
            <a:picLocks noChangeAspect="1"/>
          </p:cNvPicPr>
          <p:nvPr/>
        </p:nvPicPr>
        <p:blipFill>
          <a:blip r:embed="rId6"/>
          <a:stretch>
            <a:fillRect/>
          </a:stretch>
        </p:blipFill>
        <p:spPr>
          <a:xfrm>
            <a:off x="9958411" y="4964303"/>
            <a:ext cx="361122" cy="361122"/>
          </a:xfrm>
          <a:prstGeom prst="rect">
            <a:avLst/>
          </a:prstGeom>
        </p:spPr>
      </p:pic>
      <p:sp>
        <p:nvSpPr>
          <p:cNvPr id="29" name="TextBox 28">
            <a:extLst>
              <a:ext uri="{FF2B5EF4-FFF2-40B4-BE49-F238E27FC236}">
                <a16:creationId xmlns:a16="http://schemas.microsoft.com/office/drawing/2014/main" id="{B0A53853-28CE-E845-83E8-333C63A0092E}"/>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ML TECHNIQUES</a:t>
            </a:r>
          </a:p>
        </p:txBody>
      </p:sp>
      <p:sp>
        <p:nvSpPr>
          <p:cNvPr id="50" name="TextBox 49">
            <a:extLst>
              <a:ext uri="{FF2B5EF4-FFF2-40B4-BE49-F238E27FC236}">
                <a16:creationId xmlns:a16="http://schemas.microsoft.com/office/drawing/2014/main" id="{EEAD4AA0-6D23-624E-A600-E8D5B4995598}"/>
              </a:ext>
            </a:extLst>
          </p:cNvPr>
          <p:cNvSpPr txBox="1"/>
          <p:nvPr/>
        </p:nvSpPr>
        <p:spPr>
          <a:xfrm>
            <a:off x="3732028" y="3077969"/>
            <a:ext cx="5566917" cy="2031325"/>
          </a:xfrm>
          <a:prstGeom prst="rect">
            <a:avLst/>
          </a:prstGeom>
          <a:noFill/>
        </p:spPr>
        <p:txBody>
          <a:bodyPr wrap="square" rtlCol="0" anchor="t">
            <a:spAutoFit/>
          </a:bodyPr>
          <a:lstStyle/>
          <a:p>
            <a:r>
              <a:rPr lang="en-SG" dirty="0">
                <a:solidFill>
                  <a:schemeClr val="tx1">
                    <a:lumMod val="65000"/>
                    <a:lumOff val="35000"/>
                  </a:schemeClr>
                </a:solidFill>
                <a:latin typeface="Arial" panose="020B0604020202020204" pitchFamily="34" charset="0"/>
                <a:cs typeface="Arial" panose="020B0604020202020204" pitchFamily="34" charset="0"/>
              </a:rPr>
              <a:t>A decision tree is a flowchart-like diagram that maps the possible outcomes of a series of related choices</a:t>
            </a:r>
          </a:p>
          <a:p>
            <a:endParaRPr lang="en-SG" dirty="0">
              <a:solidFill>
                <a:schemeClr val="tx1">
                  <a:lumMod val="65000"/>
                  <a:lumOff val="35000"/>
                </a:schemeClr>
              </a:solidFill>
              <a:latin typeface="Arial" panose="020B0604020202020204" pitchFamily="34" charset="0"/>
              <a:cs typeface="Arial" panose="020B0604020202020204" pitchFamily="34" charset="0"/>
            </a:endParaRPr>
          </a:p>
          <a:p>
            <a:endParaRPr lang="en-SG" dirty="0">
              <a:solidFill>
                <a:schemeClr val="tx1">
                  <a:lumMod val="65000"/>
                  <a:lumOff val="35000"/>
                </a:schemeClr>
              </a:solidFill>
              <a:latin typeface="Arial" panose="020B0604020202020204" pitchFamily="34" charset="0"/>
              <a:cs typeface="Arial" panose="020B0604020202020204" pitchFamily="34" charset="0"/>
            </a:endParaRPr>
          </a:p>
          <a:p>
            <a:r>
              <a:rPr lang="en-SG" dirty="0">
                <a:solidFill>
                  <a:schemeClr val="tx1">
                    <a:lumMod val="65000"/>
                    <a:lumOff val="35000"/>
                  </a:schemeClr>
                </a:solidFill>
                <a:latin typeface="Arial" panose="020B0604020202020204" pitchFamily="34" charset="0"/>
                <a:cs typeface="Arial" panose="020B0604020202020204" pitchFamily="34" charset="0"/>
              </a:rPr>
              <a:t>Random forest combines many decision trees into a single model whereby predictions are closer to the mark on average</a:t>
            </a:r>
            <a:endParaRPr lang="en-US"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FD4F3D5-D337-444A-A765-CC7286EA3ABB}"/>
              </a:ext>
            </a:extLst>
          </p:cNvPr>
          <p:cNvSpPr txBox="1"/>
          <p:nvPr/>
        </p:nvSpPr>
        <p:spPr>
          <a:xfrm>
            <a:off x="3753902" y="5033625"/>
            <a:ext cx="2762328" cy="307777"/>
          </a:xfrm>
          <a:prstGeom prst="rect">
            <a:avLst/>
          </a:prstGeom>
          <a:noFill/>
        </p:spPr>
        <p:txBody>
          <a:bodyPr wrap="square" rtlCol="0">
            <a:spAutoFit/>
          </a:bodyPr>
          <a:lstStyle/>
          <a:p>
            <a:r>
              <a:rPr lang="en-US" sz="1400" i="1" dirty="0">
                <a:solidFill>
                  <a:schemeClr val="bg1">
                    <a:lumMod val="50000"/>
                  </a:schemeClr>
                </a:solidFill>
                <a:latin typeface="Arial" panose="020B0604020202020204" pitchFamily="34" charset="0"/>
                <a:cs typeface="Arial" panose="020B0604020202020204" pitchFamily="34" charset="0"/>
              </a:rPr>
              <a:t>(</a:t>
            </a:r>
            <a:r>
              <a:rPr lang="en-US" sz="1400" i="1" dirty="0" err="1">
                <a:solidFill>
                  <a:schemeClr val="bg1">
                    <a:lumMod val="50000"/>
                  </a:schemeClr>
                </a:solidFill>
                <a:latin typeface="Arial" panose="020B0604020202020204" pitchFamily="34" charset="0"/>
                <a:cs typeface="Arial" panose="020B0604020202020204" pitchFamily="34" charset="0"/>
              </a:rPr>
              <a:t>Koehrsen</a:t>
            </a:r>
            <a:r>
              <a:rPr lang="en-US" sz="1400" i="1" dirty="0">
                <a:solidFill>
                  <a:schemeClr val="bg1">
                    <a:lumMod val="50000"/>
                  </a:schemeClr>
                </a:solidFill>
                <a:latin typeface="Arial" panose="020B0604020202020204" pitchFamily="34" charset="0"/>
                <a:cs typeface="Arial" panose="020B0604020202020204" pitchFamily="34" charset="0"/>
              </a:rPr>
              <a:t>, 2017)</a:t>
            </a:r>
            <a:endParaRPr lang="en-US" sz="1400" b="1" i="1" dirty="0">
              <a:solidFill>
                <a:schemeClr val="bg1">
                  <a:lumMod val="50000"/>
                </a:schemeClr>
              </a:solidFill>
              <a:latin typeface="Arial" panose="020B0604020202020204" pitchFamily="34" charset="0"/>
              <a:cs typeface="Arial" panose="020B0604020202020204" pitchFamily="34" charset="0"/>
            </a:endParaRPr>
          </a:p>
        </p:txBody>
      </p:sp>
      <p:pic>
        <p:nvPicPr>
          <p:cNvPr id="31" name="Picture 30" descr="Icon&#10;&#10;Description automatically generated">
            <a:extLst>
              <a:ext uri="{FF2B5EF4-FFF2-40B4-BE49-F238E27FC236}">
                <a16:creationId xmlns:a16="http://schemas.microsoft.com/office/drawing/2014/main" id="{A6B38338-5B7A-BF40-BE39-CD7D0F9F0F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pic>
        <p:nvPicPr>
          <p:cNvPr id="51" name="Picture 50" descr="Icon&#10;&#10;Description automatically generated">
            <a:extLst>
              <a:ext uri="{FF2B5EF4-FFF2-40B4-BE49-F238E27FC236}">
                <a16:creationId xmlns:a16="http://schemas.microsoft.com/office/drawing/2014/main" id="{2AD29095-5EDF-8747-918C-E5DA527371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54" name="TextBox 53">
            <a:extLst>
              <a:ext uri="{FF2B5EF4-FFF2-40B4-BE49-F238E27FC236}">
                <a16:creationId xmlns:a16="http://schemas.microsoft.com/office/drawing/2014/main" id="{924C0365-84C1-F64B-B6DF-DA86949F2FAB}"/>
              </a:ext>
            </a:extLst>
          </p:cNvPr>
          <p:cNvSpPr txBox="1"/>
          <p:nvPr/>
        </p:nvSpPr>
        <p:spPr>
          <a:xfrm>
            <a:off x="3732027" y="3657734"/>
            <a:ext cx="2762328" cy="307777"/>
          </a:xfrm>
          <a:prstGeom prst="rect">
            <a:avLst/>
          </a:prstGeom>
          <a:noFill/>
        </p:spPr>
        <p:txBody>
          <a:bodyPr wrap="square" rtlCol="0">
            <a:spAutoFit/>
          </a:bodyPr>
          <a:lstStyle/>
          <a:p>
            <a:r>
              <a:rPr lang="en-US" sz="1400" i="1" dirty="0">
                <a:solidFill>
                  <a:schemeClr val="bg1">
                    <a:lumMod val="50000"/>
                  </a:schemeClr>
                </a:solidFill>
                <a:latin typeface="Arial" panose="020B0604020202020204" pitchFamily="34" charset="0"/>
                <a:cs typeface="Arial" panose="020B0604020202020204" pitchFamily="34" charset="0"/>
              </a:rPr>
              <a:t>(</a:t>
            </a:r>
            <a:r>
              <a:rPr lang="en-US" sz="1400" i="1" dirty="0" err="1">
                <a:solidFill>
                  <a:schemeClr val="bg1">
                    <a:lumMod val="50000"/>
                  </a:schemeClr>
                </a:solidFill>
                <a:latin typeface="Arial" panose="020B0604020202020204" pitchFamily="34" charset="0"/>
                <a:cs typeface="Arial" panose="020B0604020202020204" pitchFamily="34" charset="0"/>
              </a:rPr>
              <a:t>Lucidchart</a:t>
            </a:r>
            <a:r>
              <a:rPr lang="en-US" sz="1400" i="1" dirty="0">
                <a:solidFill>
                  <a:schemeClr val="bg1">
                    <a:lumMod val="50000"/>
                  </a:schemeClr>
                </a:solidFill>
                <a:latin typeface="Arial" panose="020B0604020202020204" pitchFamily="34" charset="0"/>
                <a:cs typeface="Arial" panose="020B0604020202020204" pitchFamily="34" charset="0"/>
              </a:rPr>
              <a:t>, n.d.)</a:t>
            </a:r>
          </a:p>
        </p:txBody>
      </p:sp>
      <p:sp>
        <p:nvSpPr>
          <p:cNvPr id="60" name="TextBox 59">
            <a:extLst>
              <a:ext uri="{FF2B5EF4-FFF2-40B4-BE49-F238E27FC236}">
                <a16:creationId xmlns:a16="http://schemas.microsoft.com/office/drawing/2014/main" id="{4DB71054-44BD-984C-9B33-27F2B875904F}"/>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JORDAN</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8634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E3E33A51-9801-3140-8A41-E9D5E4D5B107}"/>
              </a:ext>
            </a:extLst>
          </p:cNvPr>
          <p:cNvPicPr>
            <a:picLocks noChangeAspect="1"/>
          </p:cNvPicPr>
          <p:nvPr/>
        </p:nvPicPr>
        <p:blipFill>
          <a:blip r:embed="rId3"/>
          <a:stretch>
            <a:fillRect/>
          </a:stretch>
        </p:blipFill>
        <p:spPr>
          <a:xfrm>
            <a:off x="1032103" y="2677301"/>
            <a:ext cx="2202740" cy="2202740"/>
          </a:xfrm>
          <a:prstGeom prst="rect">
            <a:avLst/>
          </a:prstGeom>
        </p:spPr>
      </p:pic>
      <p:sp>
        <p:nvSpPr>
          <p:cNvPr id="46" name="TextBox 45">
            <a:extLst>
              <a:ext uri="{FF2B5EF4-FFF2-40B4-BE49-F238E27FC236}">
                <a16:creationId xmlns:a16="http://schemas.microsoft.com/office/drawing/2014/main" id="{A517B7A7-523B-FE42-99E0-869657DF829B}"/>
              </a:ext>
            </a:extLst>
          </p:cNvPr>
          <p:cNvSpPr txBox="1"/>
          <p:nvPr/>
        </p:nvSpPr>
        <p:spPr>
          <a:xfrm>
            <a:off x="1017408" y="4771952"/>
            <a:ext cx="2232128" cy="830997"/>
          </a:xfrm>
          <a:prstGeom prst="rect">
            <a:avLst/>
          </a:prstGeom>
          <a:noFill/>
        </p:spPr>
        <p:txBody>
          <a:bodyPr wrap="square" rtlCol="0" anchor="t">
            <a:spAutoFit/>
          </a:bodyPr>
          <a:lstStyle/>
          <a:p>
            <a:pPr algn="ctr"/>
            <a:r>
              <a:rPr lang="en-US" sz="2400" b="1" dirty="0">
                <a:solidFill>
                  <a:schemeClr val="tx1">
                    <a:lumMod val="65000"/>
                    <a:lumOff val="35000"/>
                  </a:schemeClr>
                </a:solidFill>
                <a:latin typeface="Arial" panose="020B0604020202020204" pitchFamily="34" charset="0"/>
                <a:cs typeface="Arial" panose="020B0604020202020204" pitchFamily="34" charset="0"/>
              </a:rPr>
              <a:t>Neural </a:t>
            </a:r>
          </a:p>
          <a:p>
            <a:pPr algn="ctr"/>
            <a:r>
              <a:rPr lang="en-US" sz="2400" b="1" dirty="0">
                <a:solidFill>
                  <a:schemeClr val="tx1">
                    <a:lumMod val="65000"/>
                    <a:lumOff val="35000"/>
                  </a:schemeClr>
                </a:solidFill>
                <a:latin typeface="Arial" panose="020B0604020202020204" pitchFamily="34" charset="0"/>
                <a:cs typeface="Arial" panose="020B0604020202020204" pitchFamily="34" charset="0"/>
              </a:rPr>
              <a:t>Network</a:t>
            </a:r>
            <a:endParaRPr lang="en-US" sz="20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3A5682AF-BD2B-7D4D-901D-C6114C9BDEB6}"/>
              </a:ext>
            </a:extLst>
          </p:cNvPr>
          <p:cNvSpPr/>
          <p:nvPr/>
        </p:nvSpPr>
        <p:spPr>
          <a:xfrm>
            <a:off x="1018447" y="2707970"/>
            <a:ext cx="2208699" cy="2063982"/>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5E90619-41EA-3F42-8E3D-27002087A892}"/>
              </a:ext>
            </a:extLst>
          </p:cNvPr>
          <p:cNvSpPr/>
          <p:nvPr/>
        </p:nvSpPr>
        <p:spPr>
          <a:xfrm>
            <a:off x="-2525" y="1299408"/>
            <a:ext cx="9727474" cy="826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OUR SOLUTION</a:t>
            </a:r>
          </a:p>
        </p:txBody>
      </p:sp>
      <p:cxnSp>
        <p:nvCxnSpPr>
          <p:cNvPr id="36" name="Straight Connector 35">
            <a:extLst>
              <a:ext uri="{FF2B5EF4-FFF2-40B4-BE49-F238E27FC236}">
                <a16:creationId xmlns:a16="http://schemas.microsoft.com/office/drawing/2014/main" id="{DC44AA53-D80F-864F-8D49-FF98C76DE464}"/>
              </a:ext>
            </a:extLst>
          </p:cNvPr>
          <p:cNvCxnSpPr>
            <a:cxnSpLocks/>
          </p:cNvCxnSpPr>
          <p:nvPr/>
        </p:nvCxnSpPr>
        <p:spPr>
          <a:xfrm>
            <a:off x="10121566" y="1299408"/>
            <a:ext cx="8086" cy="171945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EE247ED-036B-9244-A41D-596C125CB6C6}"/>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OUR</a:t>
            </a:r>
          </a:p>
          <a:p>
            <a:r>
              <a:rPr lang="en-US" sz="1600" b="1" dirty="0">
                <a:solidFill>
                  <a:srgbClr val="004E79"/>
                </a:solidFill>
                <a:latin typeface="Arial" panose="020B0604020202020204" pitchFamily="34" charset="0"/>
                <a:cs typeface="Arial" panose="020B0604020202020204" pitchFamily="34" charset="0"/>
              </a:rPr>
              <a:t>SOLUTION</a:t>
            </a:r>
          </a:p>
        </p:txBody>
      </p:sp>
      <p:sp>
        <p:nvSpPr>
          <p:cNvPr id="40" name="Oval 39">
            <a:extLst>
              <a:ext uri="{FF2B5EF4-FFF2-40B4-BE49-F238E27FC236}">
                <a16:creationId xmlns:a16="http://schemas.microsoft.com/office/drawing/2014/main" id="{35041BB0-BEB5-7B40-976B-2AE5518AD664}"/>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E071160-6BCD-2844-911E-7A6DB03A6DF0}"/>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B5407BE-27A2-084E-96F3-9E84AA4534D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AD589FC-0C28-D84D-B20F-6428D6831836}"/>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393139A5-681D-A242-A1BB-2AED710331E1}"/>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55" name="Picture 54">
            <a:extLst>
              <a:ext uri="{FF2B5EF4-FFF2-40B4-BE49-F238E27FC236}">
                <a16:creationId xmlns:a16="http://schemas.microsoft.com/office/drawing/2014/main" id="{89BB0027-54B2-B94C-BC1B-56322F410196}"/>
              </a:ext>
            </a:extLst>
          </p:cNvPr>
          <p:cNvPicPr>
            <a:picLocks noChangeAspect="1"/>
          </p:cNvPicPr>
          <p:nvPr/>
        </p:nvPicPr>
        <p:blipFill rotWithShape="1">
          <a:blip r:embed="rId4"/>
          <a:srcRect b="38985"/>
          <a:stretch/>
        </p:blipFill>
        <p:spPr>
          <a:xfrm>
            <a:off x="10416531" y="5776711"/>
            <a:ext cx="1625568" cy="565349"/>
          </a:xfrm>
          <a:prstGeom prst="rect">
            <a:avLst/>
          </a:prstGeom>
        </p:spPr>
      </p:pic>
      <p:sp>
        <p:nvSpPr>
          <p:cNvPr id="58" name="TextBox 57">
            <a:extLst>
              <a:ext uri="{FF2B5EF4-FFF2-40B4-BE49-F238E27FC236}">
                <a16:creationId xmlns:a16="http://schemas.microsoft.com/office/drawing/2014/main" id="{09C75612-4574-064F-8A49-570BE738148A}"/>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61" name="Picture 60" descr="Icon&#10;&#10;Description automatically generated">
            <a:extLst>
              <a:ext uri="{FF2B5EF4-FFF2-40B4-BE49-F238E27FC236}">
                <a16:creationId xmlns:a16="http://schemas.microsoft.com/office/drawing/2014/main" id="{F5C7B96E-0BE4-9D4F-AE64-5F1583113EC6}"/>
              </a:ext>
            </a:extLst>
          </p:cNvPr>
          <p:cNvPicPr>
            <a:picLocks noChangeAspect="1"/>
          </p:cNvPicPr>
          <p:nvPr/>
        </p:nvPicPr>
        <p:blipFill>
          <a:blip r:embed="rId5"/>
          <a:stretch>
            <a:fillRect/>
          </a:stretch>
        </p:blipFill>
        <p:spPr>
          <a:xfrm>
            <a:off x="9935890" y="3862965"/>
            <a:ext cx="399545" cy="399545"/>
          </a:xfrm>
          <a:prstGeom prst="rect">
            <a:avLst/>
          </a:prstGeom>
        </p:spPr>
      </p:pic>
      <p:sp>
        <p:nvSpPr>
          <p:cNvPr id="32" name="TextBox 31">
            <a:extLst>
              <a:ext uri="{FF2B5EF4-FFF2-40B4-BE49-F238E27FC236}">
                <a16:creationId xmlns:a16="http://schemas.microsoft.com/office/drawing/2014/main" id="{51CFFE33-42B3-F841-89E3-5298BA860AC0}"/>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F537591E-2F80-3242-8829-19698BAB9FE4}"/>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35" name="Picture 34" descr="Icon&#10;&#10;Description automatically generated">
            <a:extLst>
              <a:ext uri="{FF2B5EF4-FFF2-40B4-BE49-F238E27FC236}">
                <a16:creationId xmlns:a16="http://schemas.microsoft.com/office/drawing/2014/main" id="{E5CE0D7C-C079-E140-9292-7DD9740CDD0C}"/>
              </a:ext>
            </a:extLst>
          </p:cNvPr>
          <p:cNvPicPr>
            <a:picLocks noChangeAspect="1"/>
          </p:cNvPicPr>
          <p:nvPr/>
        </p:nvPicPr>
        <p:blipFill>
          <a:blip r:embed="rId6"/>
          <a:stretch>
            <a:fillRect/>
          </a:stretch>
        </p:blipFill>
        <p:spPr>
          <a:xfrm>
            <a:off x="9958411" y="4964303"/>
            <a:ext cx="361122" cy="361122"/>
          </a:xfrm>
          <a:prstGeom prst="rect">
            <a:avLst/>
          </a:prstGeom>
        </p:spPr>
      </p:pic>
      <p:sp>
        <p:nvSpPr>
          <p:cNvPr id="29" name="TextBox 28">
            <a:extLst>
              <a:ext uri="{FF2B5EF4-FFF2-40B4-BE49-F238E27FC236}">
                <a16:creationId xmlns:a16="http://schemas.microsoft.com/office/drawing/2014/main" id="{B0A53853-28CE-E845-83E8-333C63A0092E}"/>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ML TECHNIQUES</a:t>
            </a:r>
          </a:p>
        </p:txBody>
      </p:sp>
      <p:sp>
        <p:nvSpPr>
          <p:cNvPr id="50" name="TextBox 49">
            <a:extLst>
              <a:ext uri="{FF2B5EF4-FFF2-40B4-BE49-F238E27FC236}">
                <a16:creationId xmlns:a16="http://schemas.microsoft.com/office/drawing/2014/main" id="{EEAD4AA0-6D23-624E-A600-E8D5B4995598}"/>
              </a:ext>
            </a:extLst>
          </p:cNvPr>
          <p:cNvSpPr txBox="1"/>
          <p:nvPr/>
        </p:nvSpPr>
        <p:spPr>
          <a:xfrm>
            <a:off x="3732028" y="3077969"/>
            <a:ext cx="5566917" cy="1754326"/>
          </a:xfrm>
          <a:prstGeom prst="rect">
            <a:avLst/>
          </a:prstGeom>
          <a:noFill/>
        </p:spPr>
        <p:txBody>
          <a:bodyPr wrap="square" rtlCol="0" anchor="t">
            <a:spAutoFit/>
          </a:bodyPr>
          <a:lstStyle/>
          <a:p>
            <a:r>
              <a:rPr lang="en-SG" dirty="0">
                <a:solidFill>
                  <a:schemeClr val="tx1">
                    <a:lumMod val="65000"/>
                    <a:lumOff val="35000"/>
                  </a:schemeClr>
                </a:solidFill>
                <a:latin typeface="Arial" panose="020B0604020202020204" pitchFamily="34" charset="0"/>
                <a:cs typeface="Arial" panose="020B0604020202020204" pitchFamily="34" charset="0"/>
              </a:rPr>
              <a:t>A series of algorithms to recognise underlying relationships in a set of data through a process that mimics the way the human brain operates</a:t>
            </a:r>
          </a:p>
          <a:p>
            <a:endParaRPr lang="en-SG" dirty="0">
              <a:solidFill>
                <a:schemeClr val="tx1">
                  <a:lumMod val="65000"/>
                  <a:lumOff val="35000"/>
                </a:schemeClr>
              </a:solidFill>
              <a:latin typeface="Arial" panose="020B0604020202020204" pitchFamily="34" charset="0"/>
              <a:cs typeface="Arial" panose="020B0604020202020204" pitchFamily="34" charset="0"/>
            </a:endParaRPr>
          </a:p>
          <a:p>
            <a:r>
              <a:rPr lang="en-SG" dirty="0">
                <a:solidFill>
                  <a:schemeClr val="tx1">
                    <a:lumMod val="65000"/>
                    <a:lumOff val="35000"/>
                  </a:schemeClr>
                </a:solidFill>
                <a:latin typeface="Arial" panose="020B0604020202020204" pitchFamily="34" charset="0"/>
                <a:cs typeface="Arial" panose="020B0604020202020204" pitchFamily="34" charset="0"/>
              </a:rPr>
              <a:t>Artificial neural networks resemble the connections of neurons and synapses found in the brain</a:t>
            </a:r>
            <a:endParaRPr lang="en-US"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FD4F3D5-D337-444A-A765-CC7286EA3ABB}"/>
              </a:ext>
            </a:extLst>
          </p:cNvPr>
          <p:cNvSpPr txBox="1"/>
          <p:nvPr/>
        </p:nvSpPr>
        <p:spPr>
          <a:xfrm>
            <a:off x="3753902" y="4778251"/>
            <a:ext cx="2762328" cy="307777"/>
          </a:xfrm>
          <a:prstGeom prst="rect">
            <a:avLst/>
          </a:prstGeom>
          <a:noFill/>
        </p:spPr>
        <p:txBody>
          <a:bodyPr wrap="square" rtlCol="0">
            <a:spAutoFit/>
          </a:bodyPr>
          <a:lstStyle/>
          <a:p>
            <a:r>
              <a:rPr lang="en-US" sz="1400" i="1" dirty="0">
                <a:solidFill>
                  <a:schemeClr val="bg1">
                    <a:lumMod val="50000"/>
                  </a:schemeClr>
                </a:solidFill>
                <a:latin typeface="Arial" panose="020B0604020202020204" pitchFamily="34" charset="0"/>
                <a:cs typeface="Arial" panose="020B0604020202020204" pitchFamily="34" charset="0"/>
              </a:rPr>
              <a:t>(Chen, 2021)</a:t>
            </a:r>
            <a:endParaRPr lang="en-US" sz="1400" b="1" i="1" dirty="0">
              <a:solidFill>
                <a:schemeClr val="bg1">
                  <a:lumMod val="50000"/>
                </a:schemeClr>
              </a:solidFill>
              <a:latin typeface="Arial" panose="020B0604020202020204" pitchFamily="34" charset="0"/>
              <a:cs typeface="Arial" panose="020B0604020202020204" pitchFamily="34" charset="0"/>
            </a:endParaRPr>
          </a:p>
        </p:txBody>
      </p:sp>
      <p:pic>
        <p:nvPicPr>
          <p:cNvPr id="31" name="Picture 30" descr="Icon&#10;&#10;Description automatically generated">
            <a:extLst>
              <a:ext uri="{FF2B5EF4-FFF2-40B4-BE49-F238E27FC236}">
                <a16:creationId xmlns:a16="http://schemas.microsoft.com/office/drawing/2014/main" id="{A6B38338-5B7A-BF40-BE39-CD7D0F9F0F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pic>
        <p:nvPicPr>
          <p:cNvPr id="51" name="Picture 50" descr="Icon&#10;&#10;Description automatically generated">
            <a:extLst>
              <a:ext uri="{FF2B5EF4-FFF2-40B4-BE49-F238E27FC236}">
                <a16:creationId xmlns:a16="http://schemas.microsoft.com/office/drawing/2014/main" id="{2AD29095-5EDF-8747-918C-E5DA527371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62" name="TextBox 61">
            <a:extLst>
              <a:ext uri="{FF2B5EF4-FFF2-40B4-BE49-F238E27FC236}">
                <a16:creationId xmlns:a16="http://schemas.microsoft.com/office/drawing/2014/main" id="{7B40528C-055C-114E-ACCA-19856621D2FC}"/>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JORDAN</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2475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a:off x="10121566" y="1299408"/>
            <a:ext cx="14347" cy="295864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OUR</a:t>
            </a:r>
          </a:p>
          <a:p>
            <a:r>
              <a:rPr lang="en-US" sz="1600" b="1" dirty="0">
                <a:solidFill>
                  <a:schemeClr val="bg1">
                    <a:lumMod val="50000"/>
                  </a:schemeClr>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8668575"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SEVERITY PREDICTION MODEL</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AEC180C1-C413-9641-A950-B988CFF58644}"/>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AB573578-C40D-8F43-92A2-353A5F947A14}"/>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0F253090-C5BF-B64A-B83D-392EFDAA5C89}"/>
              </a:ext>
            </a:extLst>
          </p:cNvPr>
          <p:cNvPicPr>
            <a:picLocks noChangeAspect="1"/>
          </p:cNvPicPr>
          <p:nvPr/>
        </p:nvPicPr>
        <p:blipFill>
          <a:blip r:embed="rId6"/>
          <a:stretch>
            <a:fillRect/>
          </a:stretch>
        </p:blipFill>
        <p:spPr>
          <a:xfrm>
            <a:off x="9935890" y="3862965"/>
            <a:ext cx="399545" cy="399545"/>
          </a:xfrm>
          <a:prstGeom prst="rect">
            <a:avLst/>
          </a:prstGeom>
        </p:spPr>
      </p:pic>
      <p:sp>
        <p:nvSpPr>
          <p:cNvPr id="31" name="TextBox 30">
            <a:extLst>
              <a:ext uri="{FF2B5EF4-FFF2-40B4-BE49-F238E27FC236}">
                <a16:creationId xmlns:a16="http://schemas.microsoft.com/office/drawing/2014/main" id="{8E83ED50-2A72-704F-ABA8-9D2BEBE2F808}"/>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SEVERITY</a:t>
            </a:r>
          </a:p>
          <a:p>
            <a:r>
              <a:rPr lang="en-US" sz="1600" b="1" dirty="0">
                <a:solidFill>
                  <a:srgbClr val="004E79"/>
                </a:solidFill>
                <a:latin typeface="Arial" panose="020B0604020202020204" pitchFamily="34" charset="0"/>
                <a:cs typeface="Arial" panose="020B0604020202020204" pitchFamily="34" charset="0"/>
              </a:rPr>
              <a:t>PREDICTION</a:t>
            </a:r>
          </a:p>
          <a:p>
            <a:r>
              <a:rPr lang="en-US" sz="1600" b="1" dirty="0">
                <a:solidFill>
                  <a:srgbClr val="004E79"/>
                </a:solidFill>
                <a:latin typeface="Arial" panose="020B0604020202020204" pitchFamily="34" charset="0"/>
                <a:cs typeface="Arial" panose="020B0604020202020204" pitchFamily="34" charset="0"/>
              </a:rPr>
              <a:t>MODEL</a:t>
            </a:r>
            <a:endParaRPr lang="en-US" sz="2000" dirty="0">
              <a:solidFill>
                <a:srgbClr val="004E79"/>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B01A7E2-58E4-DA46-BD42-EAC1659F48D7}"/>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34" name="Picture 33" descr="Icon&#10;&#10;Description automatically generated">
            <a:extLst>
              <a:ext uri="{FF2B5EF4-FFF2-40B4-BE49-F238E27FC236}">
                <a16:creationId xmlns:a16="http://schemas.microsoft.com/office/drawing/2014/main" id="{434A5DD1-4A0C-924C-8BE6-9C53BBC2C3D3}"/>
              </a:ext>
            </a:extLst>
          </p:cNvPr>
          <p:cNvPicPr>
            <a:picLocks noChangeAspect="1"/>
          </p:cNvPicPr>
          <p:nvPr/>
        </p:nvPicPr>
        <p:blipFill>
          <a:blip r:embed="rId7"/>
          <a:stretch>
            <a:fillRect/>
          </a:stretch>
        </p:blipFill>
        <p:spPr>
          <a:xfrm>
            <a:off x="9958411" y="4964303"/>
            <a:ext cx="361122" cy="361122"/>
          </a:xfrm>
          <a:prstGeom prst="rect">
            <a:avLst/>
          </a:prstGeom>
        </p:spPr>
      </p:pic>
      <p:sp>
        <p:nvSpPr>
          <p:cNvPr id="35" name="TextBox 34">
            <a:extLst>
              <a:ext uri="{FF2B5EF4-FFF2-40B4-BE49-F238E27FC236}">
                <a16:creationId xmlns:a16="http://schemas.microsoft.com/office/drawing/2014/main" id="{57669E2C-5594-DD45-B554-5212478029C1}"/>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DATASET</a:t>
            </a:r>
          </a:p>
        </p:txBody>
      </p:sp>
      <p:sp>
        <p:nvSpPr>
          <p:cNvPr id="38" name="TextBox 37">
            <a:extLst>
              <a:ext uri="{FF2B5EF4-FFF2-40B4-BE49-F238E27FC236}">
                <a16:creationId xmlns:a16="http://schemas.microsoft.com/office/drawing/2014/main" id="{2E6E85E7-F08F-F448-8CBE-08D345D17383}"/>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JORDAN</a:t>
            </a:r>
            <a:endParaRPr lang="en-US" sz="4000" b="1" dirty="0">
              <a:solidFill>
                <a:schemeClr val="bg1"/>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96FD2CE3-B9AF-AB4C-B54D-E15DC6078F6B}"/>
              </a:ext>
            </a:extLst>
          </p:cNvPr>
          <p:cNvSpPr txBox="1"/>
          <p:nvPr/>
        </p:nvSpPr>
        <p:spPr>
          <a:xfrm>
            <a:off x="375810" y="2539012"/>
            <a:ext cx="9039560" cy="3416320"/>
          </a:xfrm>
          <a:prstGeom prst="rect">
            <a:avLst/>
          </a:prstGeom>
          <a:noFill/>
        </p:spPr>
        <p:txBody>
          <a:bodyPr wrap="square" rtlCol="0" anchor="t">
            <a:spAutoFit/>
          </a:bodyPr>
          <a:lstStyle/>
          <a:p>
            <a:r>
              <a:rPr lang="en-US" sz="2400" dirty="0">
                <a:solidFill>
                  <a:schemeClr val="tx1">
                    <a:lumMod val="65000"/>
                    <a:lumOff val="35000"/>
                  </a:schemeClr>
                </a:solidFill>
                <a:latin typeface="Arial" panose="020B0604020202020204" pitchFamily="34" charset="0"/>
                <a:cs typeface="Arial" panose="020B0604020202020204" pitchFamily="34" charset="0"/>
              </a:rPr>
              <a:t>Data is a sourced from </a:t>
            </a:r>
            <a:r>
              <a:rPr lang="en-US" sz="2400" b="1" dirty="0" err="1">
                <a:solidFill>
                  <a:schemeClr val="tx1">
                    <a:lumMod val="65000"/>
                    <a:lumOff val="35000"/>
                  </a:schemeClr>
                </a:solidFill>
                <a:latin typeface="Arial" panose="020B0604020202020204" pitchFamily="34" charset="0"/>
                <a:cs typeface="Arial" panose="020B0604020202020204" pitchFamily="34" charset="0"/>
              </a:rPr>
              <a:t>Github’s</a:t>
            </a:r>
            <a:r>
              <a:rPr lang="en-US" sz="2400" b="1" dirty="0">
                <a:solidFill>
                  <a:schemeClr val="tx1">
                    <a:lumMod val="65000"/>
                    <a:lumOff val="35000"/>
                  </a:schemeClr>
                </a:solidFill>
                <a:latin typeface="Arial" panose="020B0604020202020204" pitchFamily="34" charset="0"/>
                <a:cs typeface="Arial" panose="020B0604020202020204" pitchFamily="34" charset="0"/>
              </a:rPr>
              <a:t> repository</a:t>
            </a:r>
          </a:p>
          <a:p>
            <a:endParaRPr lang="en-US" sz="2400" dirty="0">
              <a:solidFill>
                <a:schemeClr val="tx1">
                  <a:lumMod val="65000"/>
                  <a:lumOff val="35000"/>
                </a:schemeClr>
              </a:solidFill>
              <a:latin typeface="Arial" panose="020B0604020202020204" pitchFamily="34" charset="0"/>
              <a:cs typeface="Arial" panose="020B0604020202020204" pitchFamily="34" charset="0"/>
            </a:endParaRPr>
          </a:p>
          <a:p>
            <a:r>
              <a:rPr lang="en-US" sz="2400" dirty="0">
                <a:solidFill>
                  <a:schemeClr val="tx1">
                    <a:lumMod val="65000"/>
                    <a:lumOff val="35000"/>
                  </a:schemeClr>
                </a:solidFill>
                <a:latin typeface="Arial" panose="020B0604020202020204" pitchFamily="34" charset="0"/>
                <a:cs typeface="Arial" panose="020B0604020202020204" pitchFamily="34" charset="0"/>
              </a:rPr>
              <a:t>Contains </a:t>
            </a:r>
            <a:r>
              <a:rPr lang="en-US" sz="2400" b="1" dirty="0">
                <a:solidFill>
                  <a:schemeClr val="tx1">
                    <a:lumMod val="65000"/>
                    <a:lumOff val="35000"/>
                  </a:schemeClr>
                </a:solidFill>
                <a:latin typeface="Arial" panose="020B0604020202020204" pitchFamily="34" charset="0"/>
                <a:cs typeface="Arial" panose="020B0604020202020204" pitchFamily="34" charset="0"/>
              </a:rPr>
              <a:t>demographic and symptoms data</a:t>
            </a:r>
            <a:r>
              <a:rPr lang="en-US" sz="2400" dirty="0">
                <a:solidFill>
                  <a:schemeClr val="tx1">
                    <a:lumMod val="65000"/>
                    <a:lumOff val="35000"/>
                  </a:schemeClr>
                </a:solidFill>
                <a:latin typeface="Arial" panose="020B0604020202020204" pitchFamily="34" charset="0"/>
                <a:cs typeface="Arial" panose="020B0604020202020204" pitchFamily="34" charset="0"/>
              </a:rPr>
              <a:t> of </a:t>
            </a:r>
            <a:r>
              <a:rPr lang="en-US" sz="2400" b="1" dirty="0">
                <a:solidFill>
                  <a:schemeClr val="tx1">
                    <a:lumMod val="65000"/>
                    <a:lumOff val="35000"/>
                  </a:schemeClr>
                </a:solidFill>
                <a:latin typeface="Arial" panose="020B0604020202020204" pitchFamily="34" charset="0"/>
                <a:cs typeface="Arial" panose="020B0604020202020204" pitchFamily="34" charset="0"/>
              </a:rPr>
              <a:t>patients diagnosed with COVID-19</a:t>
            </a:r>
          </a:p>
          <a:p>
            <a:endParaRPr lang="en-US" sz="2400" dirty="0">
              <a:solidFill>
                <a:schemeClr val="tx1">
                  <a:lumMod val="65000"/>
                  <a:lumOff val="35000"/>
                </a:schemeClr>
              </a:solidFill>
              <a:latin typeface="Arial" panose="020B0604020202020204" pitchFamily="34" charset="0"/>
              <a:cs typeface="Arial" panose="020B0604020202020204" pitchFamily="34" charset="0"/>
            </a:endParaRPr>
          </a:p>
          <a:p>
            <a:r>
              <a:rPr lang="en-US" sz="2400" b="1" dirty="0">
                <a:solidFill>
                  <a:schemeClr val="tx1">
                    <a:lumMod val="65000"/>
                    <a:lumOff val="35000"/>
                  </a:schemeClr>
                </a:solidFill>
                <a:latin typeface="Arial" panose="020B0604020202020204" pitchFamily="34" charset="0"/>
                <a:cs typeface="Arial" panose="020B0604020202020204" pitchFamily="34" charset="0"/>
              </a:rPr>
              <a:t>Outcome Variable: Severity</a:t>
            </a:r>
          </a:p>
          <a:p>
            <a:r>
              <a:rPr lang="en-US" sz="2400" dirty="0">
                <a:solidFill>
                  <a:schemeClr val="tx1">
                    <a:lumMod val="65000"/>
                    <a:lumOff val="35000"/>
                  </a:schemeClr>
                </a:solidFill>
                <a:latin typeface="Arial" panose="020B0604020202020204" pitchFamily="34" charset="0"/>
                <a:cs typeface="Arial" panose="020B0604020202020204" pitchFamily="34" charset="0"/>
              </a:rPr>
              <a:t>	Mild, Moderate, Severe</a:t>
            </a:r>
          </a:p>
          <a:p>
            <a:endParaRPr lang="en-US" sz="2400" b="1" dirty="0">
              <a:solidFill>
                <a:schemeClr val="tx1">
                  <a:lumMod val="65000"/>
                  <a:lumOff val="35000"/>
                </a:schemeClr>
              </a:solidFill>
              <a:latin typeface="Arial" panose="020B0604020202020204" pitchFamily="34" charset="0"/>
              <a:cs typeface="Arial" panose="020B0604020202020204" pitchFamily="34" charset="0"/>
            </a:endParaRPr>
          </a:p>
          <a:p>
            <a:r>
              <a:rPr lang="en-US" sz="2400" b="1" dirty="0">
                <a:solidFill>
                  <a:schemeClr val="tx1">
                    <a:lumMod val="65000"/>
                    <a:lumOff val="35000"/>
                  </a:schemeClr>
                </a:solidFill>
                <a:latin typeface="Arial" panose="020B0604020202020204" pitchFamily="34" charset="0"/>
                <a:cs typeface="Arial" panose="020B0604020202020204" pitchFamily="34" charset="0"/>
              </a:rPr>
              <a:t>2500 unique observations, 11 characteristics</a:t>
            </a:r>
          </a:p>
        </p:txBody>
      </p:sp>
    </p:spTree>
    <p:extLst>
      <p:ext uri="{BB962C8B-B14F-4D97-AF65-F5344CB8AC3E}">
        <p14:creationId xmlns:p14="http://schemas.microsoft.com/office/powerpoint/2010/main" val="179808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028987-5768-B145-A915-7CE2E907094E}"/>
              </a:ext>
            </a:extLst>
          </p:cNvPr>
          <p:cNvPicPr>
            <a:picLocks noChangeAspect="1"/>
          </p:cNvPicPr>
          <p:nvPr/>
        </p:nvPicPr>
        <p:blipFill>
          <a:blip r:embed="rId3"/>
          <a:stretch>
            <a:fillRect/>
          </a:stretch>
        </p:blipFill>
        <p:spPr>
          <a:xfrm>
            <a:off x="1642895" y="2219166"/>
            <a:ext cx="6832545" cy="4577685"/>
          </a:xfrm>
          <a:prstGeom prst="rect">
            <a:avLst/>
          </a:prstGeom>
        </p:spPr>
      </p:pic>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a:solidFill>
                  <a:srgbClr val="221E20"/>
                </a:solidFill>
                <a:latin typeface="Arial" panose="020B0604020202020204" pitchFamily="34" charset="0"/>
                <a:cs typeface="Arial" panose="020B0604020202020204" pitchFamily="34" charset="0"/>
              </a:rPr>
              <a:t>OUR</a:t>
            </a:r>
          </a:p>
          <a:p>
            <a:r>
              <a:rPr lang="en-US" sz="1600" b="1">
                <a:solidFill>
                  <a:srgbClr val="221E20"/>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a:solidFill>
                  <a:schemeClr val="bg1"/>
                </a:solidFill>
                <a:latin typeface="Arial" panose="020B0604020202020204" pitchFamily="34" charset="0"/>
                <a:cs typeface="Arial" panose="020B0604020202020204" pitchFamily="34" charset="0"/>
              </a:rPr>
              <a:t>BUSINESS PROBLEM</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PATIENT ROADMAP</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BUSINESS PROBLEM</a:t>
            </a:r>
            <a:endParaRPr lang="en-US" sz="2000" dirty="0">
              <a:solidFill>
                <a:srgbClr val="004E79"/>
              </a:solidFill>
              <a:latin typeface="Arial" panose="020B0604020202020204" pitchFamily="34" charset="0"/>
              <a:cs typeface="Arial" panose="020B0604020202020204" pitchFamily="34" charset="0"/>
            </a:endParaRPr>
          </a:p>
        </p:txBody>
      </p:sp>
      <p:pic>
        <p:nvPicPr>
          <p:cNvPr id="50" name="Picture 49">
            <a:extLst>
              <a:ext uri="{FF2B5EF4-FFF2-40B4-BE49-F238E27FC236}">
                <a16:creationId xmlns:a16="http://schemas.microsoft.com/office/drawing/2014/main" id="{40AFC9DC-AD93-D045-8E88-0AF0914DF87E}"/>
              </a:ext>
            </a:extLst>
          </p:cNvPr>
          <p:cNvPicPr>
            <a:picLocks noChangeAspect="1"/>
          </p:cNvPicPr>
          <p:nvPr/>
        </p:nvPicPr>
        <p:blipFill rotWithShape="1">
          <a:blip r:embed="rId6"/>
          <a:srcRect b="38985"/>
          <a:stretch/>
        </p:blipFill>
        <p:spPr>
          <a:xfrm>
            <a:off x="10416531" y="5776711"/>
            <a:ext cx="1625568" cy="565349"/>
          </a:xfrm>
          <a:prstGeom prst="rect">
            <a:avLst/>
          </a:prstGeom>
        </p:spPr>
      </p:pic>
      <p:sp>
        <p:nvSpPr>
          <p:cNvPr id="51" name="TextBox 50">
            <a:extLst>
              <a:ext uri="{FF2B5EF4-FFF2-40B4-BE49-F238E27FC236}">
                <a16:creationId xmlns:a16="http://schemas.microsoft.com/office/drawing/2014/main" id="{7821E98B-036F-8542-A7FF-3E6DFBAB55F6}"/>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32" name="Picture 31" descr="Icon&#10;&#10;Description automatically generated">
            <a:extLst>
              <a:ext uri="{FF2B5EF4-FFF2-40B4-BE49-F238E27FC236}">
                <a16:creationId xmlns:a16="http://schemas.microsoft.com/office/drawing/2014/main" id="{4F8C9905-7F4F-9048-9DD4-03D6718F4F81}"/>
              </a:ext>
            </a:extLst>
          </p:cNvPr>
          <p:cNvPicPr>
            <a:picLocks noChangeAspect="1"/>
          </p:cNvPicPr>
          <p:nvPr/>
        </p:nvPicPr>
        <p:blipFill>
          <a:blip r:embed="rId7"/>
          <a:stretch>
            <a:fillRect/>
          </a:stretch>
        </p:blipFill>
        <p:spPr>
          <a:xfrm>
            <a:off x="9935890" y="3862965"/>
            <a:ext cx="399545" cy="399545"/>
          </a:xfrm>
          <a:prstGeom prst="rect">
            <a:avLst/>
          </a:prstGeom>
        </p:spPr>
      </p:pic>
      <p:sp>
        <p:nvSpPr>
          <p:cNvPr id="30" name="TextBox 29">
            <a:extLst>
              <a:ext uri="{FF2B5EF4-FFF2-40B4-BE49-F238E27FC236}">
                <a16:creationId xmlns:a16="http://schemas.microsoft.com/office/drawing/2014/main" id="{9AEC2393-3CCD-1A46-9048-DC6C6B1BA570}"/>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3D1B9A5D-0759-D642-95C4-1E034AA3D085}"/>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35" name="Picture 34" descr="Icon&#10;&#10;Description automatically generated">
            <a:extLst>
              <a:ext uri="{FF2B5EF4-FFF2-40B4-BE49-F238E27FC236}">
                <a16:creationId xmlns:a16="http://schemas.microsoft.com/office/drawing/2014/main" id="{30849F69-7631-2045-991E-7322218E392F}"/>
              </a:ext>
            </a:extLst>
          </p:cNvPr>
          <p:cNvPicPr>
            <a:picLocks noChangeAspect="1"/>
          </p:cNvPicPr>
          <p:nvPr/>
        </p:nvPicPr>
        <p:blipFill>
          <a:blip r:embed="rId8"/>
          <a:stretch>
            <a:fillRect/>
          </a:stretch>
        </p:blipFill>
        <p:spPr>
          <a:xfrm>
            <a:off x="9958411" y="4964303"/>
            <a:ext cx="361122" cy="361122"/>
          </a:xfrm>
          <a:prstGeom prst="rect">
            <a:avLst/>
          </a:prstGeom>
        </p:spPr>
      </p:pic>
      <p:sp>
        <p:nvSpPr>
          <p:cNvPr id="36" name="TextBox 35">
            <a:extLst>
              <a:ext uri="{FF2B5EF4-FFF2-40B4-BE49-F238E27FC236}">
                <a16:creationId xmlns:a16="http://schemas.microsoft.com/office/drawing/2014/main" id="{78304E49-6557-CF4B-BA0E-D3B84B86AEF0}"/>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JEROME</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099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a:off x="10121566" y="1299408"/>
            <a:ext cx="14347" cy="295864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OUR</a:t>
            </a:r>
          </a:p>
          <a:p>
            <a:r>
              <a:rPr lang="en-US" sz="1600" b="1" dirty="0">
                <a:solidFill>
                  <a:schemeClr val="bg1">
                    <a:lumMod val="50000"/>
                  </a:schemeClr>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8668575"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SEVERITY PREDICTION MODEL</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AEC180C1-C413-9641-A950-B988CFF58644}"/>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AB573578-C40D-8F43-92A2-353A5F947A14}"/>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0F253090-C5BF-B64A-B83D-392EFDAA5C89}"/>
              </a:ext>
            </a:extLst>
          </p:cNvPr>
          <p:cNvPicPr>
            <a:picLocks noChangeAspect="1"/>
          </p:cNvPicPr>
          <p:nvPr/>
        </p:nvPicPr>
        <p:blipFill>
          <a:blip r:embed="rId6"/>
          <a:stretch>
            <a:fillRect/>
          </a:stretch>
        </p:blipFill>
        <p:spPr>
          <a:xfrm>
            <a:off x="9935890" y="3862965"/>
            <a:ext cx="399545" cy="399545"/>
          </a:xfrm>
          <a:prstGeom prst="rect">
            <a:avLst/>
          </a:prstGeom>
        </p:spPr>
      </p:pic>
      <p:sp>
        <p:nvSpPr>
          <p:cNvPr id="31" name="TextBox 30">
            <a:extLst>
              <a:ext uri="{FF2B5EF4-FFF2-40B4-BE49-F238E27FC236}">
                <a16:creationId xmlns:a16="http://schemas.microsoft.com/office/drawing/2014/main" id="{8E83ED50-2A72-704F-ABA8-9D2BEBE2F808}"/>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SEVERITY</a:t>
            </a:r>
          </a:p>
          <a:p>
            <a:r>
              <a:rPr lang="en-US" sz="1600" b="1" dirty="0">
                <a:solidFill>
                  <a:srgbClr val="004E79"/>
                </a:solidFill>
                <a:latin typeface="Arial" panose="020B0604020202020204" pitchFamily="34" charset="0"/>
                <a:cs typeface="Arial" panose="020B0604020202020204" pitchFamily="34" charset="0"/>
              </a:rPr>
              <a:t>PREDICTION</a:t>
            </a:r>
          </a:p>
          <a:p>
            <a:r>
              <a:rPr lang="en-US" sz="1600" b="1" dirty="0">
                <a:solidFill>
                  <a:srgbClr val="004E79"/>
                </a:solidFill>
                <a:latin typeface="Arial" panose="020B0604020202020204" pitchFamily="34" charset="0"/>
                <a:cs typeface="Arial" panose="020B0604020202020204" pitchFamily="34" charset="0"/>
              </a:rPr>
              <a:t>MODEL</a:t>
            </a:r>
            <a:endParaRPr lang="en-US" sz="2000" dirty="0">
              <a:solidFill>
                <a:srgbClr val="004E79"/>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B01A7E2-58E4-DA46-BD42-EAC1659F48D7}"/>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34" name="Picture 33" descr="Icon&#10;&#10;Description automatically generated">
            <a:extLst>
              <a:ext uri="{FF2B5EF4-FFF2-40B4-BE49-F238E27FC236}">
                <a16:creationId xmlns:a16="http://schemas.microsoft.com/office/drawing/2014/main" id="{434A5DD1-4A0C-924C-8BE6-9C53BBC2C3D3}"/>
              </a:ext>
            </a:extLst>
          </p:cNvPr>
          <p:cNvPicPr>
            <a:picLocks noChangeAspect="1"/>
          </p:cNvPicPr>
          <p:nvPr/>
        </p:nvPicPr>
        <p:blipFill>
          <a:blip r:embed="rId7"/>
          <a:stretch>
            <a:fillRect/>
          </a:stretch>
        </p:blipFill>
        <p:spPr>
          <a:xfrm>
            <a:off x="9958411" y="4964303"/>
            <a:ext cx="361122" cy="361122"/>
          </a:xfrm>
          <a:prstGeom prst="rect">
            <a:avLst/>
          </a:prstGeom>
        </p:spPr>
      </p:pic>
      <p:sp>
        <p:nvSpPr>
          <p:cNvPr id="35" name="TextBox 34">
            <a:extLst>
              <a:ext uri="{FF2B5EF4-FFF2-40B4-BE49-F238E27FC236}">
                <a16:creationId xmlns:a16="http://schemas.microsoft.com/office/drawing/2014/main" id="{57669E2C-5594-DD45-B554-5212478029C1}"/>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DATASET</a:t>
            </a:r>
          </a:p>
        </p:txBody>
      </p:sp>
      <p:sp>
        <p:nvSpPr>
          <p:cNvPr id="38" name="TextBox 37">
            <a:extLst>
              <a:ext uri="{FF2B5EF4-FFF2-40B4-BE49-F238E27FC236}">
                <a16:creationId xmlns:a16="http://schemas.microsoft.com/office/drawing/2014/main" id="{2E6E85E7-F08F-F448-8CBE-08D345D17383}"/>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JORDAN</a:t>
            </a:r>
            <a:endParaRPr lang="en-US" sz="4000" b="1" dirty="0">
              <a:solidFill>
                <a:schemeClr val="bg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D357E19D-6409-2345-B762-FE3A7BB7D196}"/>
              </a:ext>
            </a:extLst>
          </p:cNvPr>
          <p:cNvSpPr/>
          <p:nvPr/>
        </p:nvSpPr>
        <p:spPr>
          <a:xfrm>
            <a:off x="4910714" y="3210321"/>
            <a:ext cx="3363195" cy="495673"/>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rial" panose="020B0604020202020204" pitchFamily="34" charset="0"/>
                <a:cs typeface="Arial" panose="020B0604020202020204" pitchFamily="34" charset="0"/>
              </a:rPr>
              <a:t>Nasal Congestion</a:t>
            </a:r>
          </a:p>
        </p:txBody>
      </p:sp>
      <p:sp>
        <p:nvSpPr>
          <p:cNvPr id="30" name="Rectangle 29">
            <a:extLst>
              <a:ext uri="{FF2B5EF4-FFF2-40B4-BE49-F238E27FC236}">
                <a16:creationId xmlns:a16="http://schemas.microsoft.com/office/drawing/2014/main" id="{5778B774-2DFE-E14D-A8EA-E39C6D448C72}"/>
              </a:ext>
            </a:extLst>
          </p:cNvPr>
          <p:cNvSpPr/>
          <p:nvPr/>
        </p:nvSpPr>
        <p:spPr>
          <a:xfrm>
            <a:off x="4897495" y="3840864"/>
            <a:ext cx="3376414" cy="495673"/>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rial" panose="020B0604020202020204" pitchFamily="34" charset="0"/>
                <a:cs typeface="Arial" panose="020B0604020202020204" pitchFamily="34" charset="0"/>
              </a:rPr>
              <a:t>Sore Throat</a:t>
            </a:r>
          </a:p>
        </p:txBody>
      </p:sp>
      <p:sp>
        <p:nvSpPr>
          <p:cNvPr id="36" name="Rectangle 35">
            <a:extLst>
              <a:ext uri="{FF2B5EF4-FFF2-40B4-BE49-F238E27FC236}">
                <a16:creationId xmlns:a16="http://schemas.microsoft.com/office/drawing/2014/main" id="{390CE51B-AD25-DC47-B36C-93E8588C4BC1}"/>
              </a:ext>
            </a:extLst>
          </p:cNvPr>
          <p:cNvSpPr/>
          <p:nvPr/>
        </p:nvSpPr>
        <p:spPr>
          <a:xfrm>
            <a:off x="4895590" y="4467000"/>
            <a:ext cx="3371191" cy="495673"/>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rial" panose="020B0604020202020204" pitchFamily="34" charset="0"/>
                <a:cs typeface="Arial" panose="020B0604020202020204" pitchFamily="34" charset="0"/>
              </a:rPr>
              <a:t>Contact with COVID Patient</a:t>
            </a:r>
          </a:p>
        </p:txBody>
      </p:sp>
      <p:sp>
        <p:nvSpPr>
          <p:cNvPr id="40" name="Rectangle 39">
            <a:extLst>
              <a:ext uri="{FF2B5EF4-FFF2-40B4-BE49-F238E27FC236}">
                <a16:creationId xmlns:a16="http://schemas.microsoft.com/office/drawing/2014/main" id="{0A369E69-D756-4F4F-B56D-2DB93E7D0B33}"/>
              </a:ext>
            </a:extLst>
          </p:cNvPr>
          <p:cNvSpPr/>
          <p:nvPr/>
        </p:nvSpPr>
        <p:spPr>
          <a:xfrm>
            <a:off x="476033" y="3211733"/>
            <a:ext cx="3364448" cy="495673"/>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rial" panose="020B0604020202020204" pitchFamily="34" charset="0"/>
                <a:cs typeface="Arial" panose="020B0604020202020204" pitchFamily="34" charset="0"/>
              </a:rPr>
              <a:t>Gender</a:t>
            </a:r>
          </a:p>
        </p:txBody>
      </p:sp>
      <p:sp>
        <p:nvSpPr>
          <p:cNvPr id="43" name="Rectangle 42">
            <a:extLst>
              <a:ext uri="{FF2B5EF4-FFF2-40B4-BE49-F238E27FC236}">
                <a16:creationId xmlns:a16="http://schemas.microsoft.com/office/drawing/2014/main" id="{C7F192F5-E579-7249-8529-BC44D5DC9114}"/>
              </a:ext>
            </a:extLst>
          </p:cNvPr>
          <p:cNvSpPr/>
          <p:nvPr/>
        </p:nvSpPr>
        <p:spPr>
          <a:xfrm>
            <a:off x="4910715" y="2579589"/>
            <a:ext cx="3364447" cy="495673"/>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rial" panose="020B0604020202020204" pitchFamily="34" charset="0"/>
                <a:cs typeface="Arial" panose="020B0604020202020204" pitchFamily="34" charset="0"/>
              </a:rPr>
              <a:t>Difficulty in Breathing</a:t>
            </a:r>
          </a:p>
        </p:txBody>
      </p:sp>
      <p:sp>
        <p:nvSpPr>
          <p:cNvPr id="44" name="Rectangle 43">
            <a:extLst>
              <a:ext uri="{FF2B5EF4-FFF2-40B4-BE49-F238E27FC236}">
                <a16:creationId xmlns:a16="http://schemas.microsoft.com/office/drawing/2014/main" id="{313D1194-47F4-3448-AC20-469F25B58353}"/>
              </a:ext>
            </a:extLst>
          </p:cNvPr>
          <p:cNvSpPr/>
          <p:nvPr/>
        </p:nvSpPr>
        <p:spPr>
          <a:xfrm>
            <a:off x="478867" y="3840864"/>
            <a:ext cx="3361613" cy="495673"/>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rial" panose="020B0604020202020204" pitchFamily="34" charset="0"/>
                <a:cs typeface="Arial" panose="020B0604020202020204" pitchFamily="34" charset="0"/>
              </a:rPr>
              <a:t>Temperature	</a:t>
            </a:r>
          </a:p>
        </p:txBody>
      </p:sp>
      <p:sp>
        <p:nvSpPr>
          <p:cNvPr id="45" name="Rectangle 44">
            <a:extLst>
              <a:ext uri="{FF2B5EF4-FFF2-40B4-BE49-F238E27FC236}">
                <a16:creationId xmlns:a16="http://schemas.microsoft.com/office/drawing/2014/main" id="{50482CB4-C783-1D4A-9D88-220F30A10A06}"/>
              </a:ext>
            </a:extLst>
          </p:cNvPr>
          <p:cNvSpPr/>
          <p:nvPr/>
        </p:nvSpPr>
        <p:spPr>
          <a:xfrm>
            <a:off x="476033" y="2589583"/>
            <a:ext cx="3364447" cy="495673"/>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rial" panose="020B0604020202020204" pitchFamily="34" charset="0"/>
                <a:cs typeface="Arial" panose="020B0604020202020204" pitchFamily="34" charset="0"/>
              </a:rPr>
              <a:t>Age</a:t>
            </a:r>
          </a:p>
        </p:txBody>
      </p:sp>
      <p:sp>
        <p:nvSpPr>
          <p:cNvPr id="46" name="Rectangle 45">
            <a:extLst>
              <a:ext uri="{FF2B5EF4-FFF2-40B4-BE49-F238E27FC236}">
                <a16:creationId xmlns:a16="http://schemas.microsoft.com/office/drawing/2014/main" id="{070F6A3C-2726-754A-8630-0D19A67FF5EB}"/>
              </a:ext>
            </a:extLst>
          </p:cNvPr>
          <p:cNvSpPr/>
          <p:nvPr/>
        </p:nvSpPr>
        <p:spPr>
          <a:xfrm>
            <a:off x="483161" y="4467000"/>
            <a:ext cx="3364448" cy="495673"/>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rial" panose="020B0604020202020204" pitchFamily="34" charset="0"/>
                <a:cs typeface="Arial" panose="020B0604020202020204" pitchFamily="34" charset="0"/>
              </a:rPr>
              <a:t>Body Pain</a:t>
            </a:r>
          </a:p>
        </p:txBody>
      </p:sp>
      <p:sp>
        <p:nvSpPr>
          <p:cNvPr id="48" name="Rectangle 47">
            <a:extLst>
              <a:ext uri="{FF2B5EF4-FFF2-40B4-BE49-F238E27FC236}">
                <a16:creationId xmlns:a16="http://schemas.microsoft.com/office/drawing/2014/main" id="{354D6D1F-C7BB-AD44-9CE2-788D88828027}"/>
              </a:ext>
            </a:extLst>
          </p:cNvPr>
          <p:cNvSpPr/>
          <p:nvPr/>
        </p:nvSpPr>
        <p:spPr>
          <a:xfrm>
            <a:off x="476033" y="5096131"/>
            <a:ext cx="3361614" cy="495673"/>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rial" panose="020B0604020202020204" pitchFamily="34" charset="0"/>
                <a:cs typeface="Arial" panose="020B0604020202020204" pitchFamily="34" charset="0"/>
              </a:rPr>
              <a:t>Runny Nose</a:t>
            </a:r>
          </a:p>
        </p:txBody>
      </p:sp>
    </p:spTree>
    <p:extLst>
      <p:ext uri="{BB962C8B-B14F-4D97-AF65-F5344CB8AC3E}">
        <p14:creationId xmlns:p14="http://schemas.microsoft.com/office/powerpoint/2010/main" val="2521422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a:off x="10121566" y="1299408"/>
            <a:ext cx="14347" cy="295864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OUR</a:t>
            </a:r>
          </a:p>
          <a:p>
            <a:r>
              <a:rPr lang="en-US" sz="1600" b="1" dirty="0">
                <a:solidFill>
                  <a:schemeClr val="bg1">
                    <a:lumMod val="50000"/>
                  </a:schemeClr>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8668575"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SEVERITY PREDICTION MODEL</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AEC180C1-C413-9641-A950-B988CFF58644}"/>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AB573578-C40D-8F43-92A2-353A5F947A14}"/>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0F253090-C5BF-B64A-B83D-392EFDAA5C89}"/>
              </a:ext>
            </a:extLst>
          </p:cNvPr>
          <p:cNvPicPr>
            <a:picLocks noChangeAspect="1"/>
          </p:cNvPicPr>
          <p:nvPr/>
        </p:nvPicPr>
        <p:blipFill>
          <a:blip r:embed="rId6"/>
          <a:stretch>
            <a:fillRect/>
          </a:stretch>
        </p:blipFill>
        <p:spPr>
          <a:xfrm>
            <a:off x="9935890" y="3862965"/>
            <a:ext cx="399545" cy="399545"/>
          </a:xfrm>
          <a:prstGeom prst="rect">
            <a:avLst/>
          </a:prstGeom>
        </p:spPr>
      </p:pic>
      <p:sp>
        <p:nvSpPr>
          <p:cNvPr id="31" name="TextBox 30">
            <a:extLst>
              <a:ext uri="{FF2B5EF4-FFF2-40B4-BE49-F238E27FC236}">
                <a16:creationId xmlns:a16="http://schemas.microsoft.com/office/drawing/2014/main" id="{8E83ED50-2A72-704F-ABA8-9D2BEBE2F808}"/>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SEVERITY</a:t>
            </a:r>
          </a:p>
          <a:p>
            <a:r>
              <a:rPr lang="en-US" sz="1600" b="1" dirty="0">
                <a:solidFill>
                  <a:srgbClr val="004E79"/>
                </a:solidFill>
                <a:latin typeface="Arial" panose="020B0604020202020204" pitchFamily="34" charset="0"/>
                <a:cs typeface="Arial" panose="020B0604020202020204" pitchFamily="34" charset="0"/>
              </a:rPr>
              <a:t>PREDICTION</a:t>
            </a:r>
          </a:p>
          <a:p>
            <a:r>
              <a:rPr lang="en-US" sz="1600" b="1" dirty="0">
                <a:solidFill>
                  <a:srgbClr val="004E79"/>
                </a:solidFill>
                <a:latin typeface="Arial" panose="020B0604020202020204" pitchFamily="34" charset="0"/>
                <a:cs typeface="Arial" panose="020B0604020202020204" pitchFamily="34" charset="0"/>
              </a:rPr>
              <a:t>MODEL</a:t>
            </a:r>
            <a:endParaRPr lang="en-US" sz="2000" dirty="0">
              <a:solidFill>
                <a:srgbClr val="004E79"/>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B01A7E2-58E4-DA46-BD42-EAC1659F48D7}"/>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34" name="Picture 33" descr="Icon&#10;&#10;Description automatically generated">
            <a:extLst>
              <a:ext uri="{FF2B5EF4-FFF2-40B4-BE49-F238E27FC236}">
                <a16:creationId xmlns:a16="http://schemas.microsoft.com/office/drawing/2014/main" id="{434A5DD1-4A0C-924C-8BE6-9C53BBC2C3D3}"/>
              </a:ext>
            </a:extLst>
          </p:cNvPr>
          <p:cNvPicPr>
            <a:picLocks noChangeAspect="1"/>
          </p:cNvPicPr>
          <p:nvPr/>
        </p:nvPicPr>
        <p:blipFill>
          <a:blip r:embed="rId7"/>
          <a:stretch>
            <a:fillRect/>
          </a:stretch>
        </p:blipFill>
        <p:spPr>
          <a:xfrm>
            <a:off x="9958411" y="4964303"/>
            <a:ext cx="361122" cy="361122"/>
          </a:xfrm>
          <a:prstGeom prst="rect">
            <a:avLst/>
          </a:prstGeom>
        </p:spPr>
      </p:pic>
      <p:sp>
        <p:nvSpPr>
          <p:cNvPr id="35" name="TextBox 34">
            <a:extLst>
              <a:ext uri="{FF2B5EF4-FFF2-40B4-BE49-F238E27FC236}">
                <a16:creationId xmlns:a16="http://schemas.microsoft.com/office/drawing/2014/main" id="{57669E2C-5594-DD45-B554-5212478029C1}"/>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DATA EXPLORATION</a:t>
            </a:r>
          </a:p>
        </p:txBody>
      </p:sp>
      <p:sp>
        <p:nvSpPr>
          <p:cNvPr id="27" name="TextBox 26">
            <a:extLst>
              <a:ext uri="{FF2B5EF4-FFF2-40B4-BE49-F238E27FC236}">
                <a16:creationId xmlns:a16="http://schemas.microsoft.com/office/drawing/2014/main" id="{0D223999-E4EF-EB48-A37E-048D6D4552B4}"/>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JORDAN</a:t>
            </a:r>
            <a:endParaRPr lang="en-US" sz="4000" b="1" dirty="0">
              <a:solidFill>
                <a:schemeClr val="bg1"/>
              </a:solidFill>
              <a:latin typeface="Arial" panose="020B0604020202020204" pitchFamily="34" charset="0"/>
              <a:cs typeface="Arial" panose="020B0604020202020204" pitchFamily="34" charset="0"/>
            </a:endParaRPr>
          </a:p>
        </p:txBody>
      </p:sp>
      <p:pic>
        <p:nvPicPr>
          <p:cNvPr id="2" name="Picture 2" descr="Chart, box and whisker chart&#10;&#10;Description automatically generated">
            <a:extLst>
              <a:ext uri="{FF2B5EF4-FFF2-40B4-BE49-F238E27FC236}">
                <a16:creationId xmlns:a16="http://schemas.microsoft.com/office/drawing/2014/main" id="{F717FB50-5DB2-C5FE-610A-46374246AF3C}"/>
              </a:ext>
            </a:extLst>
          </p:cNvPr>
          <p:cNvPicPr>
            <a:picLocks noChangeAspect="1"/>
          </p:cNvPicPr>
          <p:nvPr/>
        </p:nvPicPr>
        <p:blipFill>
          <a:blip r:embed="rId8"/>
          <a:stretch>
            <a:fillRect/>
          </a:stretch>
        </p:blipFill>
        <p:spPr>
          <a:xfrm>
            <a:off x="261938" y="2841625"/>
            <a:ext cx="4302125" cy="2841625"/>
          </a:xfrm>
          <a:prstGeom prst="rect">
            <a:avLst/>
          </a:prstGeom>
        </p:spPr>
      </p:pic>
      <p:pic>
        <p:nvPicPr>
          <p:cNvPr id="3" name="Picture 3" descr="Chart, bar chart&#10;&#10;Description automatically generated">
            <a:extLst>
              <a:ext uri="{FF2B5EF4-FFF2-40B4-BE49-F238E27FC236}">
                <a16:creationId xmlns:a16="http://schemas.microsoft.com/office/drawing/2014/main" id="{ECBA5F2E-3911-F014-A604-7345D81A5DA2}"/>
              </a:ext>
            </a:extLst>
          </p:cNvPr>
          <p:cNvPicPr>
            <a:picLocks noChangeAspect="1"/>
          </p:cNvPicPr>
          <p:nvPr/>
        </p:nvPicPr>
        <p:blipFill>
          <a:blip r:embed="rId9"/>
          <a:stretch>
            <a:fillRect/>
          </a:stretch>
        </p:blipFill>
        <p:spPr>
          <a:xfrm>
            <a:off x="4706938" y="1420813"/>
            <a:ext cx="4270375" cy="2841625"/>
          </a:xfrm>
          <a:prstGeom prst="rect">
            <a:avLst/>
          </a:prstGeom>
        </p:spPr>
      </p:pic>
      <p:pic>
        <p:nvPicPr>
          <p:cNvPr id="4" name="Picture 4" descr="Chart, bar chart&#10;&#10;Description automatically generated">
            <a:extLst>
              <a:ext uri="{FF2B5EF4-FFF2-40B4-BE49-F238E27FC236}">
                <a16:creationId xmlns:a16="http://schemas.microsoft.com/office/drawing/2014/main" id="{8A96305D-173D-9220-4EBA-4C6D08279CDB}"/>
              </a:ext>
            </a:extLst>
          </p:cNvPr>
          <p:cNvPicPr>
            <a:picLocks noChangeAspect="1"/>
          </p:cNvPicPr>
          <p:nvPr/>
        </p:nvPicPr>
        <p:blipFill>
          <a:blip r:embed="rId10"/>
          <a:stretch>
            <a:fillRect/>
          </a:stretch>
        </p:blipFill>
        <p:spPr>
          <a:xfrm>
            <a:off x="4706938" y="4198938"/>
            <a:ext cx="3921124" cy="2611438"/>
          </a:xfrm>
          <a:prstGeom prst="rect">
            <a:avLst/>
          </a:prstGeom>
        </p:spPr>
      </p:pic>
    </p:spTree>
    <p:extLst>
      <p:ext uri="{BB962C8B-B14F-4D97-AF65-F5344CB8AC3E}">
        <p14:creationId xmlns:p14="http://schemas.microsoft.com/office/powerpoint/2010/main" val="2755958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a:off x="10121566" y="1299408"/>
            <a:ext cx="14347" cy="295864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OUR</a:t>
            </a:r>
          </a:p>
          <a:p>
            <a:r>
              <a:rPr lang="en-US" sz="1600" b="1" dirty="0">
                <a:solidFill>
                  <a:schemeClr val="bg1">
                    <a:lumMod val="50000"/>
                  </a:schemeClr>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8668575"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SEVERITY PREDICTION MODEL</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AEC180C1-C413-9641-A950-B988CFF58644}"/>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AB573578-C40D-8F43-92A2-353A5F947A14}"/>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0F253090-C5BF-B64A-B83D-392EFDAA5C89}"/>
              </a:ext>
            </a:extLst>
          </p:cNvPr>
          <p:cNvPicPr>
            <a:picLocks noChangeAspect="1"/>
          </p:cNvPicPr>
          <p:nvPr/>
        </p:nvPicPr>
        <p:blipFill>
          <a:blip r:embed="rId6"/>
          <a:stretch>
            <a:fillRect/>
          </a:stretch>
        </p:blipFill>
        <p:spPr>
          <a:xfrm>
            <a:off x="9935890" y="3862965"/>
            <a:ext cx="399545" cy="399545"/>
          </a:xfrm>
          <a:prstGeom prst="rect">
            <a:avLst/>
          </a:prstGeom>
        </p:spPr>
      </p:pic>
      <p:sp>
        <p:nvSpPr>
          <p:cNvPr id="31" name="TextBox 30">
            <a:extLst>
              <a:ext uri="{FF2B5EF4-FFF2-40B4-BE49-F238E27FC236}">
                <a16:creationId xmlns:a16="http://schemas.microsoft.com/office/drawing/2014/main" id="{8E83ED50-2A72-704F-ABA8-9D2BEBE2F808}"/>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SEVERITY</a:t>
            </a:r>
          </a:p>
          <a:p>
            <a:r>
              <a:rPr lang="en-US" sz="1600" b="1" dirty="0">
                <a:solidFill>
                  <a:srgbClr val="004E79"/>
                </a:solidFill>
                <a:latin typeface="Arial" panose="020B0604020202020204" pitchFamily="34" charset="0"/>
                <a:cs typeface="Arial" panose="020B0604020202020204" pitchFamily="34" charset="0"/>
              </a:rPr>
              <a:t>PREDICTION</a:t>
            </a:r>
          </a:p>
          <a:p>
            <a:r>
              <a:rPr lang="en-US" sz="1600" b="1" dirty="0">
                <a:solidFill>
                  <a:srgbClr val="004E79"/>
                </a:solidFill>
                <a:latin typeface="Arial" panose="020B0604020202020204" pitchFamily="34" charset="0"/>
                <a:cs typeface="Arial" panose="020B0604020202020204" pitchFamily="34" charset="0"/>
              </a:rPr>
              <a:t>MODEL</a:t>
            </a:r>
            <a:endParaRPr lang="en-US" sz="2000" dirty="0">
              <a:solidFill>
                <a:srgbClr val="004E79"/>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B01A7E2-58E4-DA46-BD42-EAC1659F48D7}"/>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34" name="Picture 33" descr="Icon&#10;&#10;Description automatically generated">
            <a:extLst>
              <a:ext uri="{FF2B5EF4-FFF2-40B4-BE49-F238E27FC236}">
                <a16:creationId xmlns:a16="http://schemas.microsoft.com/office/drawing/2014/main" id="{434A5DD1-4A0C-924C-8BE6-9C53BBC2C3D3}"/>
              </a:ext>
            </a:extLst>
          </p:cNvPr>
          <p:cNvPicPr>
            <a:picLocks noChangeAspect="1"/>
          </p:cNvPicPr>
          <p:nvPr/>
        </p:nvPicPr>
        <p:blipFill>
          <a:blip r:embed="rId7"/>
          <a:stretch>
            <a:fillRect/>
          </a:stretch>
        </p:blipFill>
        <p:spPr>
          <a:xfrm>
            <a:off x="9958411" y="4964303"/>
            <a:ext cx="361122" cy="361122"/>
          </a:xfrm>
          <a:prstGeom prst="rect">
            <a:avLst/>
          </a:prstGeom>
        </p:spPr>
      </p:pic>
      <p:sp>
        <p:nvSpPr>
          <p:cNvPr id="35" name="TextBox 34">
            <a:extLst>
              <a:ext uri="{FF2B5EF4-FFF2-40B4-BE49-F238E27FC236}">
                <a16:creationId xmlns:a16="http://schemas.microsoft.com/office/drawing/2014/main" id="{57669E2C-5594-DD45-B554-5212478029C1}"/>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DATA CLEANING</a:t>
            </a:r>
          </a:p>
        </p:txBody>
      </p:sp>
      <p:sp>
        <p:nvSpPr>
          <p:cNvPr id="27" name="TextBox 26">
            <a:extLst>
              <a:ext uri="{FF2B5EF4-FFF2-40B4-BE49-F238E27FC236}">
                <a16:creationId xmlns:a16="http://schemas.microsoft.com/office/drawing/2014/main" id="{0D223999-E4EF-EB48-A37E-048D6D4552B4}"/>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JORDAN</a:t>
            </a:r>
            <a:endParaRPr lang="en-US" sz="4000" b="1" dirty="0">
              <a:solidFill>
                <a:schemeClr val="bg1"/>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F66DED3E-3197-4542-B487-1090022EF137}"/>
              </a:ext>
            </a:extLst>
          </p:cNvPr>
          <p:cNvSpPr txBox="1"/>
          <p:nvPr/>
        </p:nvSpPr>
        <p:spPr>
          <a:xfrm>
            <a:off x="375810" y="2475540"/>
            <a:ext cx="9039560" cy="3693319"/>
          </a:xfrm>
          <a:prstGeom prst="rect">
            <a:avLst/>
          </a:prstGeom>
          <a:noFill/>
        </p:spPr>
        <p:txBody>
          <a:bodyPr wrap="square" rtlCol="0" anchor="t">
            <a:spAutoFit/>
          </a:bodyPr>
          <a:lstStyle/>
          <a:p>
            <a:r>
              <a:rPr lang="en-SG" sz="2400" dirty="0">
                <a:solidFill>
                  <a:schemeClr val="tx1">
                    <a:lumMod val="65000"/>
                    <a:lumOff val="35000"/>
                  </a:schemeClr>
                </a:solidFill>
                <a:latin typeface="Arial" panose="020B0604020202020204" pitchFamily="34" charset="0"/>
                <a:cs typeface="Arial" panose="020B0604020202020204" pitchFamily="34" charset="0"/>
              </a:rPr>
              <a:t>Dataset is complete and </a:t>
            </a:r>
            <a:r>
              <a:rPr lang="en-SG" sz="2400" b="1" dirty="0">
                <a:solidFill>
                  <a:schemeClr val="tx1">
                    <a:lumMod val="65000"/>
                    <a:lumOff val="35000"/>
                  </a:schemeClr>
                </a:solidFill>
                <a:latin typeface="Arial" panose="020B0604020202020204" pitchFamily="34" charset="0"/>
                <a:cs typeface="Arial" panose="020B0604020202020204" pitchFamily="34" charset="0"/>
              </a:rPr>
              <a:t>does not have any null values</a:t>
            </a:r>
            <a:endParaRPr lang="en-US" sz="2400" b="1" dirty="0">
              <a:solidFill>
                <a:schemeClr val="tx1">
                  <a:lumMod val="65000"/>
                  <a:lumOff val="35000"/>
                </a:schemeClr>
              </a:solidFill>
              <a:latin typeface="Arial" panose="020B0604020202020204" pitchFamily="34" charset="0"/>
              <a:cs typeface="Arial" panose="020B0604020202020204" pitchFamily="34" charset="0"/>
            </a:endParaRPr>
          </a:p>
          <a:p>
            <a:endParaRPr lang="en-US" sz="2400" dirty="0">
              <a:solidFill>
                <a:schemeClr val="tx1">
                  <a:lumMod val="65000"/>
                  <a:lumOff val="35000"/>
                </a:schemeClr>
              </a:solidFill>
              <a:latin typeface="Arial" panose="020B0604020202020204" pitchFamily="34" charset="0"/>
              <a:cs typeface="Arial" panose="020B0604020202020204" pitchFamily="34" charset="0"/>
            </a:endParaRPr>
          </a:p>
          <a:p>
            <a:r>
              <a:rPr lang="en-US" sz="2400" b="1" dirty="0">
                <a:solidFill>
                  <a:schemeClr val="tx1">
                    <a:lumMod val="65000"/>
                    <a:lumOff val="35000"/>
                  </a:schemeClr>
                </a:solidFill>
                <a:latin typeface="Arial" panose="020B0604020202020204" pitchFamily="34" charset="0"/>
                <a:cs typeface="Arial" panose="020B0604020202020204" pitchFamily="34" charset="0"/>
              </a:rPr>
              <a:t>Cleaning Data:</a:t>
            </a:r>
          </a:p>
          <a:p>
            <a:pPr marL="457200" indent="-457200">
              <a:buFont typeface="+mj-lt"/>
              <a:buAutoNum type="arabicPeriod"/>
            </a:pPr>
            <a:r>
              <a:rPr lang="en-US" sz="2200" dirty="0">
                <a:solidFill>
                  <a:schemeClr val="tx1">
                    <a:lumMod val="65000"/>
                    <a:lumOff val="35000"/>
                  </a:schemeClr>
                </a:solidFill>
                <a:latin typeface="Arial" panose="020B0604020202020204" pitchFamily="34" charset="0"/>
                <a:cs typeface="Arial" panose="020B0604020202020204" pitchFamily="34" charset="0"/>
              </a:rPr>
              <a:t>Country variable was dropped </a:t>
            </a:r>
          </a:p>
          <a:p>
            <a:pPr marL="457200" indent="-457200">
              <a:buFont typeface="+mj-lt"/>
              <a:buAutoNum type="arabicPeriod"/>
            </a:pPr>
            <a:r>
              <a:rPr lang="en-US" sz="2200" dirty="0">
                <a:solidFill>
                  <a:schemeClr val="tx1">
                    <a:lumMod val="65000"/>
                    <a:lumOff val="35000"/>
                  </a:schemeClr>
                </a:solidFill>
                <a:latin typeface="Arial" panose="020B0604020202020204" pitchFamily="34" charset="0"/>
                <a:cs typeface="Arial" panose="020B0604020202020204" pitchFamily="34" charset="0"/>
              </a:rPr>
              <a:t>Temperature was converted to degrees Fahrenheit to degrees Celsius. </a:t>
            </a:r>
          </a:p>
          <a:p>
            <a:pPr marL="457200" indent="-457200">
              <a:buFont typeface="+mj-lt"/>
              <a:buAutoNum type="arabicPeriod"/>
            </a:pPr>
            <a:r>
              <a:rPr lang="en-SG" sz="2200" dirty="0">
                <a:solidFill>
                  <a:schemeClr val="tx1">
                    <a:lumMod val="65000"/>
                    <a:lumOff val="35000"/>
                  </a:schemeClr>
                </a:solidFill>
                <a:latin typeface="Arial" panose="020B0604020202020204" pitchFamily="34" charset="0"/>
                <a:cs typeface="Arial" panose="020B0604020202020204" pitchFamily="34" charset="0"/>
              </a:rPr>
              <a:t>The </a:t>
            </a:r>
            <a:r>
              <a:rPr lang="en-SG" sz="2200" dirty="0" err="1">
                <a:solidFill>
                  <a:schemeClr val="tx1">
                    <a:lumMod val="65000"/>
                    <a:lumOff val="35000"/>
                  </a:schemeClr>
                </a:solidFill>
                <a:latin typeface="Arial" panose="020B0604020202020204" pitchFamily="34" charset="0"/>
                <a:cs typeface="Arial" panose="020B0604020202020204" pitchFamily="34" charset="0"/>
              </a:rPr>
              <a:t>Contact_with_covid_patient</a:t>
            </a:r>
            <a:r>
              <a:rPr lang="en-SG" sz="2200" dirty="0">
                <a:solidFill>
                  <a:schemeClr val="tx1">
                    <a:lumMod val="65000"/>
                    <a:lumOff val="35000"/>
                  </a:schemeClr>
                </a:solidFill>
                <a:latin typeface="Arial" panose="020B0604020202020204" pitchFamily="34" charset="0"/>
                <a:cs typeface="Arial" panose="020B0604020202020204" pitchFamily="34" charset="0"/>
              </a:rPr>
              <a:t> variable had 2 responses that had the same significance: ‘Yes’ and ‘yes’. Rows with ‘yes’ were converted to ‘Yes’</a:t>
            </a:r>
          </a:p>
          <a:p>
            <a:pPr marL="457200" indent="-457200">
              <a:buFont typeface="+mj-lt"/>
              <a:buAutoNum type="arabicPeriod"/>
            </a:pPr>
            <a:endParaRPr lang="en-US" sz="2400" b="1"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115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a:off x="10121566" y="1299408"/>
            <a:ext cx="14347" cy="295864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a:solidFill>
                  <a:schemeClr val="bg1">
                    <a:lumMod val="50000"/>
                  </a:schemeClr>
                </a:solidFill>
                <a:latin typeface="Arial" panose="020B0604020202020204" pitchFamily="34" charset="0"/>
                <a:cs typeface="Arial" panose="020B0604020202020204" pitchFamily="34" charset="0"/>
              </a:rPr>
              <a:t>OUR</a:t>
            </a:r>
          </a:p>
          <a:p>
            <a:r>
              <a:rPr lang="en-US" sz="1600" b="1">
                <a:solidFill>
                  <a:schemeClr val="bg1">
                    <a:lumMod val="50000"/>
                  </a:schemeClr>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8668575" cy="689997"/>
          </a:xfrm>
          <a:prstGeom prst="rect">
            <a:avLst/>
          </a:prstGeom>
          <a:noFill/>
        </p:spPr>
        <p:txBody>
          <a:bodyPr wrap="square" rtlCol="0" anchor="ctr">
            <a:spAutoFit/>
          </a:bodyPr>
          <a:lstStyle/>
          <a:p>
            <a:pPr>
              <a:lnSpc>
                <a:spcPts val="5000"/>
              </a:lnSpc>
            </a:pPr>
            <a:r>
              <a:rPr lang="en-US" sz="4000" b="1">
                <a:solidFill>
                  <a:schemeClr val="bg1"/>
                </a:solidFill>
                <a:latin typeface="Arial" panose="020B0604020202020204" pitchFamily="34" charset="0"/>
                <a:cs typeface="Arial" panose="020B0604020202020204" pitchFamily="34" charset="0"/>
              </a:rPr>
              <a:t>SEVERITY PREDICTION MODEL</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a:solidFill>
                  <a:schemeClr val="bg1">
                    <a:lumMod val="50000"/>
                  </a:schemeClr>
                </a:solidFill>
                <a:latin typeface="Arial" panose="020B0604020202020204" pitchFamily="34" charset="0"/>
                <a:cs typeface="Arial" panose="020B0604020202020204" pitchFamily="34" charset="0"/>
              </a:rPr>
              <a:t>BUSINESS PROBLEM</a:t>
            </a:r>
            <a:endParaRPr lang="en-US" sz="200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AEC180C1-C413-9641-A950-B988CFF58644}"/>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AB573578-C40D-8F43-92A2-353A5F947A14}"/>
              </a:ext>
            </a:extLst>
          </p:cNvPr>
          <p:cNvSpPr txBox="1"/>
          <p:nvPr/>
        </p:nvSpPr>
        <p:spPr>
          <a:xfrm>
            <a:off x="10306102" y="6342060"/>
            <a:ext cx="1846425" cy="438582"/>
          </a:xfrm>
          <a:prstGeom prst="rect">
            <a:avLst/>
          </a:prstGeom>
          <a:noFill/>
        </p:spPr>
        <p:txBody>
          <a:bodyPr wrap="square" rtlCol="0">
            <a:spAutoFit/>
          </a:bodyPr>
          <a:lstStyle/>
          <a:p>
            <a:pPr algn="ctr"/>
            <a:r>
              <a:rPr lang="en-US" sz="1200" spc="20">
                <a:solidFill>
                  <a:srgbClr val="004E79"/>
                </a:solidFill>
                <a:latin typeface="Arial" panose="020B0604020202020204" pitchFamily="34" charset="0"/>
                <a:cs typeface="Arial" panose="020B0604020202020204" pitchFamily="34" charset="0"/>
              </a:rPr>
              <a:t>MINISTRY OF HEALTH</a:t>
            </a:r>
          </a:p>
          <a:p>
            <a:pPr algn="ctr"/>
            <a:r>
              <a:rPr lang="en-US" sz="1050" spc="-5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0F253090-C5BF-B64A-B83D-392EFDAA5C89}"/>
              </a:ext>
            </a:extLst>
          </p:cNvPr>
          <p:cNvPicPr>
            <a:picLocks noChangeAspect="1"/>
          </p:cNvPicPr>
          <p:nvPr/>
        </p:nvPicPr>
        <p:blipFill>
          <a:blip r:embed="rId6"/>
          <a:stretch>
            <a:fillRect/>
          </a:stretch>
        </p:blipFill>
        <p:spPr>
          <a:xfrm>
            <a:off x="9935890" y="3862965"/>
            <a:ext cx="399545" cy="399545"/>
          </a:xfrm>
          <a:prstGeom prst="rect">
            <a:avLst/>
          </a:prstGeom>
        </p:spPr>
      </p:pic>
      <p:sp>
        <p:nvSpPr>
          <p:cNvPr id="31" name="TextBox 30">
            <a:extLst>
              <a:ext uri="{FF2B5EF4-FFF2-40B4-BE49-F238E27FC236}">
                <a16:creationId xmlns:a16="http://schemas.microsoft.com/office/drawing/2014/main" id="{8E83ED50-2A72-704F-ABA8-9D2BEBE2F808}"/>
              </a:ext>
            </a:extLst>
          </p:cNvPr>
          <p:cNvSpPr txBox="1"/>
          <p:nvPr/>
        </p:nvSpPr>
        <p:spPr>
          <a:xfrm>
            <a:off x="10501173" y="3695930"/>
            <a:ext cx="1900733" cy="830997"/>
          </a:xfrm>
          <a:prstGeom prst="rect">
            <a:avLst/>
          </a:prstGeom>
          <a:noFill/>
        </p:spPr>
        <p:txBody>
          <a:bodyPr wrap="square" rtlCol="0">
            <a:spAutoFit/>
          </a:bodyPr>
          <a:lstStyle/>
          <a:p>
            <a:r>
              <a:rPr lang="en-US" sz="1600" b="1">
                <a:solidFill>
                  <a:srgbClr val="004E79"/>
                </a:solidFill>
                <a:latin typeface="Arial" panose="020B0604020202020204" pitchFamily="34" charset="0"/>
                <a:cs typeface="Arial" panose="020B0604020202020204" pitchFamily="34" charset="0"/>
              </a:rPr>
              <a:t>SEVERITY</a:t>
            </a:r>
          </a:p>
          <a:p>
            <a:r>
              <a:rPr lang="en-US" sz="1600" b="1">
                <a:solidFill>
                  <a:srgbClr val="004E79"/>
                </a:solidFill>
                <a:latin typeface="Arial" panose="020B0604020202020204" pitchFamily="34" charset="0"/>
                <a:cs typeface="Arial" panose="020B0604020202020204" pitchFamily="34" charset="0"/>
              </a:rPr>
              <a:t>PREDICTION</a:t>
            </a:r>
          </a:p>
          <a:p>
            <a:r>
              <a:rPr lang="en-US" sz="1600" b="1">
                <a:solidFill>
                  <a:srgbClr val="004E79"/>
                </a:solidFill>
                <a:latin typeface="Arial" panose="020B0604020202020204" pitchFamily="34" charset="0"/>
                <a:cs typeface="Arial" panose="020B0604020202020204" pitchFamily="34" charset="0"/>
              </a:rPr>
              <a:t>MODEL</a:t>
            </a:r>
            <a:endParaRPr lang="en-US" sz="2000">
              <a:solidFill>
                <a:srgbClr val="004E79"/>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B01A7E2-58E4-DA46-BD42-EAC1659F48D7}"/>
              </a:ext>
            </a:extLst>
          </p:cNvPr>
          <p:cNvSpPr txBox="1"/>
          <p:nvPr/>
        </p:nvSpPr>
        <p:spPr>
          <a:xfrm>
            <a:off x="10501173" y="4852477"/>
            <a:ext cx="1900733" cy="584775"/>
          </a:xfrm>
          <a:prstGeom prst="rect">
            <a:avLst/>
          </a:prstGeom>
          <a:noFill/>
        </p:spPr>
        <p:txBody>
          <a:bodyPr wrap="square" rtlCol="0">
            <a:spAutoFit/>
          </a:bodyPr>
          <a:lstStyle/>
          <a:p>
            <a:r>
              <a:rPr lang="en-US" sz="1600" b="1">
                <a:solidFill>
                  <a:srgbClr val="221E20"/>
                </a:solidFill>
                <a:latin typeface="Arial" panose="020B0604020202020204" pitchFamily="34" charset="0"/>
                <a:cs typeface="Arial" panose="020B0604020202020204" pitchFamily="34" charset="0"/>
              </a:rPr>
              <a:t>ICU ADMISSION MODEL</a:t>
            </a:r>
            <a:endParaRPr lang="en-US" sz="2000">
              <a:solidFill>
                <a:srgbClr val="221E20"/>
              </a:solidFill>
              <a:latin typeface="Arial" panose="020B0604020202020204" pitchFamily="34" charset="0"/>
              <a:cs typeface="Arial" panose="020B0604020202020204" pitchFamily="34" charset="0"/>
            </a:endParaRPr>
          </a:p>
        </p:txBody>
      </p:sp>
      <p:pic>
        <p:nvPicPr>
          <p:cNvPr id="34" name="Picture 33" descr="Icon&#10;&#10;Description automatically generated">
            <a:extLst>
              <a:ext uri="{FF2B5EF4-FFF2-40B4-BE49-F238E27FC236}">
                <a16:creationId xmlns:a16="http://schemas.microsoft.com/office/drawing/2014/main" id="{434A5DD1-4A0C-924C-8BE6-9C53BBC2C3D3}"/>
              </a:ext>
            </a:extLst>
          </p:cNvPr>
          <p:cNvPicPr>
            <a:picLocks noChangeAspect="1"/>
          </p:cNvPicPr>
          <p:nvPr/>
        </p:nvPicPr>
        <p:blipFill>
          <a:blip r:embed="rId7"/>
          <a:stretch>
            <a:fillRect/>
          </a:stretch>
        </p:blipFill>
        <p:spPr>
          <a:xfrm>
            <a:off x="9958411" y="4964303"/>
            <a:ext cx="361122" cy="361122"/>
          </a:xfrm>
          <a:prstGeom prst="rect">
            <a:avLst/>
          </a:prstGeom>
        </p:spPr>
      </p:pic>
      <p:sp>
        <p:nvSpPr>
          <p:cNvPr id="35" name="TextBox 34">
            <a:extLst>
              <a:ext uri="{FF2B5EF4-FFF2-40B4-BE49-F238E27FC236}">
                <a16:creationId xmlns:a16="http://schemas.microsoft.com/office/drawing/2014/main" id="{57669E2C-5594-DD45-B554-5212478029C1}"/>
              </a:ext>
            </a:extLst>
          </p:cNvPr>
          <p:cNvSpPr txBox="1"/>
          <p:nvPr/>
        </p:nvSpPr>
        <p:spPr>
          <a:xfrm>
            <a:off x="375810" y="1447527"/>
            <a:ext cx="9039560" cy="678327"/>
          </a:xfrm>
          <a:prstGeom prst="rect">
            <a:avLst/>
          </a:prstGeom>
          <a:noFill/>
        </p:spPr>
        <p:txBody>
          <a:bodyPr wrap="square" lIns="91440" tIns="45720" rIns="91440" bIns="45720" rtlCol="0" anchor="t">
            <a:spAutoFit/>
          </a:bodyPr>
          <a:lstStyle/>
          <a:p>
            <a:pPr>
              <a:lnSpc>
                <a:spcPts val="5000"/>
              </a:lnSpc>
            </a:pPr>
            <a:r>
              <a:rPr lang="en-US" sz="3000" b="1">
                <a:solidFill>
                  <a:srgbClr val="004E79"/>
                </a:solidFill>
                <a:latin typeface="Arial"/>
                <a:cs typeface="Arial"/>
              </a:rPr>
              <a:t>MODEL COMPARISON</a:t>
            </a:r>
            <a:endParaRPr lang="en-US" sz="3000" b="1">
              <a:solidFill>
                <a:srgbClr val="004E79"/>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0D223999-E4EF-EB48-A37E-048D6D4552B4}"/>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a:solidFill>
                  <a:schemeClr val="bg1"/>
                </a:solidFill>
                <a:latin typeface="Arial" panose="020B0604020202020204" pitchFamily="34" charset="0"/>
                <a:cs typeface="Arial" panose="020B0604020202020204" pitchFamily="34" charset="0"/>
              </a:rPr>
              <a:t>JORDAN</a:t>
            </a:r>
            <a:endParaRPr lang="en-US" sz="4000" b="1">
              <a:solidFill>
                <a:schemeClr val="bg1"/>
              </a:solidFill>
              <a:latin typeface="Arial" panose="020B0604020202020204" pitchFamily="34" charset="0"/>
              <a:cs typeface="Arial" panose="020B0604020202020204" pitchFamily="34" charset="0"/>
            </a:endParaRPr>
          </a:p>
        </p:txBody>
      </p:sp>
      <p:pic>
        <p:nvPicPr>
          <p:cNvPr id="2" name="Picture 2" descr="Chart, bar chart&#10;&#10;Description automatically generated">
            <a:extLst>
              <a:ext uri="{FF2B5EF4-FFF2-40B4-BE49-F238E27FC236}">
                <a16:creationId xmlns:a16="http://schemas.microsoft.com/office/drawing/2014/main" id="{BB505843-0A06-2D55-6788-F3EE5F0AFFB0}"/>
              </a:ext>
            </a:extLst>
          </p:cNvPr>
          <p:cNvPicPr>
            <a:picLocks noChangeAspect="1"/>
          </p:cNvPicPr>
          <p:nvPr/>
        </p:nvPicPr>
        <p:blipFill rotWithShape="1">
          <a:blip r:embed="rId8"/>
          <a:srcRect r="36909"/>
          <a:stretch/>
        </p:blipFill>
        <p:spPr>
          <a:xfrm>
            <a:off x="143264" y="2110884"/>
            <a:ext cx="5088111" cy="4672124"/>
          </a:xfrm>
          <a:prstGeom prst="rect">
            <a:avLst/>
          </a:prstGeom>
        </p:spPr>
      </p:pic>
      <p:pic>
        <p:nvPicPr>
          <p:cNvPr id="3" name="Picture 3" descr="Table&#10;&#10;Description automatically generated">
            <a:extLst>
              <a:ext uri="{FF2B5EF4-FFF2-40B4-BE49-F238E27FC236}">
                <a16:creationId xmlns:a16="http://schemas.microsoft.com/office/drawing/2014/main" id="{39CF17E6-578D-1811-65DC-AC0C3F007B90}"/>
              </a:ext>
            </a:extLst>
          </p:cNvPr>
          <p:cNvPicPr>
            <a:picLocks noChangeAspect="1"/>
          </p:cNvPicPr>
          <p:nvPr/>
        </p:nvPicPr>
        <p:blipFill>
          <a:blip r:embed="rId9"/>
          <a:stretch>
            <a:fillRect/>
          </a:stretch>
        </p:blipFill>
        <p:spPr>
          <a:xfrm>
            <a:off x="5153025" y="3819022"/>
            <a:ext cx="4552950" cy="1847270"/>
          </a:xfrm>
          <a:prstGeom prst="rect">
            <a:avLst/>
          </a:prstGeom>
        </p:spPr>
      </p:pic>
      <p:sp>
        <p:nvSpPr>
          <p:cNvPr id="4" name="TextBox 3">
            <a:extLst>
              <a:ext uri="{FF2B5EF4-FFF2-40B4-BE49-F238E27FC236}">
                <a16:creationId xmlns:a16="http://schemas.microsoft.com/office/drawing/2014/main" id="{6585A4F3-74E4-CD05-4394-D5265BDF5566}"/>
              </a:ext>
            </a:extLst>
          </p:cNvPr>
          <p:cNvSpPr txBox="1"/>
          <p:nvPr/>
        </p:nvSpPr>
        <p:spPr>
          <a:xfrm>
            <a:off x="5152841" y="2974781"/>
            <a:ext cx="2312543" cy="830997"/>
          </a:xfrm>
          <a:prstGeom prst="rect">
            <a:avLst/>
          </a:prstGeom>
          <a:noFill/>
        </p:spPr>
        <p:txBody>
          <a:bodyPr wrap="square" lIns="91440" tIns="45720" rIns="91440" bIns="45720" rtlCol="0" anchor="t">
            <a:spAutoFit/>
          </a:bodyPr>
          <a:lstStyle/>
          <a:p>
            <a:r>
              <a:rPr lang="en-SG" sz="1200" dirty="0">
                <a:ea typeface="+mn-lt"/>
                <a:cs typeface="+mn-lt"/>
              </a:rPr>
              <a:t>TE: Total Error</a:t>
            </a:r>
            <a:endParaRPr lang="en-SG" sz="1200" dirty="0">
              <a:cs typeface="Calibri"/>
            </a:endParaRPr>
          </a:p>
          <a:p>
            <a:r>
              <a:rPr lang="en-SG" sz="1200" dirty="0">
                <a:ea typeface="+mn-lt"/>
                <a:cs typeface="+mn-lt"/>
              </a:rPr>
              <a:t>ME: Mild Error </a:t>
            </a:r>
            <a:endParaRPr lang="en-SG" sz="1200" dirty="0">
              <a:cs typeface="Calibri"/>
            </a:endParaRPr>
          </a:p>
          <a:p>
            <a:r>
              <a:rPr lang="en-SG" sz="1200" dirty="0">
                <a:ea typeface="+mn-lt"/>
                <a:cs typeface="+mn-lt"/>
              </a:rPr>
              <a:t>MDE: Moderate Error </a:t>
            </a:r>
            <a:endParaRPr lang="en-SG" sz="1200" dirty="0">
              <a:cs typeface="Calibri"/>
            </a:endParaRPr>
          </a:p>
          <a:p>
            <a:r>
              <a:rPr lang="en-SG" sz="1200" dirty="0">
                <a:ea typeface="+mn-lt"/>
                <a:cs typeface="+mn-lt"/>
              </a:rPr>
              <a:t>SE: Severe Error </a:t>
            </a:r>
            <a:endParaRPr lang="en-SG" sz="1200" dirty="0"/>
          </a:p>
        </p:txBody>
      </p:sp>
    </p:spTree>
    <p:extLst>
      <p:ext uri="{BB962C8B-B14F-4D97-AF65-F5344CB8AC3E}">
        <p14:creationId xmlns:p14="http://schemas.microsoft.com/office/powerpoint/2010/main" val="205203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a:off x="10121566" y="1299408"/>
            <a:ext cx="14347" cy="295864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a:solidFill>
                  <a:schemeClr val="bg1">
                    <a:lumMod val="50000"/>
                  </a:schemeClr>
                </a:solidFill>
                <a:latin typeface="Arial" panose="020B0604020202020204" pitchFamily="34" charset="0"/>
                <a:cs typeface="Arial" panose="020B0604020202020204" pitchFamily="34" charset="0"/>
              </a:rPr>
              <a:t>OUR</a:t>
            </a:r>
          </a:p>
          <a:p>
            <a:r>
              <a:rPr lang="en-US" sz="1600" b="1">
                <a:solidFill>
                  <a:schemeClr val="bg1">
                    <a:lumMod val="50000"/>
                  </a:schemeClr>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8668575" cy="689997"/>
          </a:xfrm>
          <a:prstGeom prst="rect">
            <a:avLst/>
          </a:prstGeom>
          <a:noFill/>
        </p:spPr>
        <p:txBody>
          <a:bodyPr wrap="square" rtlCol="0" anchor="ctr">
            <a:spAutoFit/>
          </a:bodyPr>
          <a:lstStyle/>
          <a:p>
            <a:pPr>
              <a:lnSpc>
                <a:spcPts val="5000"/>
              </a:lnSpc>
            </a:pPr>
            <a:r>
              <a:rPr lang="en-US" sz="4000" b="1">
                <a:solidFill>
                  <a:schemeClr val="bg1"/>
                </a:solidFill>
                <a:latin typeface="Arial" panose="020B0604020202020204" pitchFamily="34" charset="0"/>
                <a:cs typeface="Arial" panose="020B0604020202020204" pitchFamily="34" charset="0"/>
              </a:rPr>
              <a:t>SEVERITY PREDICTION MODEL</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a:solidFill>
                  <a:schemeClr val="bg1">
                    <a:lumMod val="50000"/>
                  </a:schemeClr>
                </a:solidFill>
                <a:latin typeface="Arial" panose="020B0604020202020204" pitchFamily="34" charset="0"/>
                <a:cs typeface="Arial" panose="020B0604020202020204" pitchFamily="34" charset="0"/>
              </a:rPr>
              <a:t>BUSINESS PROBLEM</a:t>
            </a:r>
            <a:endParaRPr lang="en-US" sz="200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AEC180C1-C413-9641-A950-B988CFF58644}"/>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AB573578-C40D-8F43-92A2-353A5F947A14}"/>
              </a:ext>
            </a:extLst>
          </p:cNvPr>
          <p:cNvSpPr txBox="1"/>
          <p:nvPr/>
        </p:nvSpPr>
        <p:spPr>
          <a:xfrm>
            <a:off x="10306102" y="6342060"/>
            <a:ext cx="1846425" cy="438582"/>
          </a:xfrm>
          <a:prstGeom prst="rect">
            <a:avLst/>
          </a:prstGeom>
          <a:noFill/>
        </p:spPr>
        <p:txBody>
          <a:bodyPr wrap="square" rtlCol="0">
            <a:spAutoFit/>
          </a:bodyPr>
          <a:lstStyle/>
          <a:p>
            <a:pPr algn="ctr"/>
            <a:r>
              <a:rPr lang="en-US" sz="1200" spc="20">
                <a:solidFill>
                  <a:srgbClr val="004E79"/>
                </a:solidFill>
                <a:latin typeface="Arial" panose="020B0604020202020204" pitchFamily="34" charset="0"/>
                <a:cs typeface="Arial" panose="020B0604020202020204" pitchFamily="34" charset="0"/>
              </a:rPr>
              <a:t>MINISTRY OF HEALTH</a:t>
            </a:r>
          </a:p>
          <a:p>
            <a:pPr algn="ctr"/>
            <a:r>
              <a:rPr lang="en-US" sz="1050" spc="-5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0F253090-C5BF-B64A-B83D-392EFDAA5C89}"/>
              </a:ext>
            </a:extLst>
          </p:cNvPr>
          <p:cNvPicPr>
            <a:picLocks noChangeAspect="1"/>
          </p:cNvPicPr>
          <p:nvPr/>
        </p:nvPicPr>
        <p:blipFill>
          <a:blip r:embed="rId6"/>
          <a:stretch>
            <a:fillRect/>
          </a:stretch>
        </p:blipFill>
        <p:spPr>
          <a:xfrm>
            <a:off x="9935890" y="3862965"/>
            <a:ext cx="399545" cy="399545"/>
          </a:xfrm>
          <a:prstGeom prst="rect">
            <a:avLst/>
          </a:prstGeom>
        </p:spPr>
      </p:pic>
      <p:sp>
        <p:nvSpPr>
          <p:cNvPr id="31" name="TextBox 30">
            <a:extLst>
              <a:ext uri="{FF2B5EF4-FFF2-40B4-BE49-F238E27FC236}">
                <a16:creationId xmlns:a16="http://schemas.microsoft.com/office/drawing/2014/main" id="{8E83ED50-2A72-704F-ABA8-9D2BEBE2F808}"/>
              </a:ext>
            </a:extLst>
          </p:cNvPr>
          <p:cNvSpPr txBox="1"/>
          <p:nvPr/>
        </p:nvSpPr>
        <p:spPr>
          <a:xfrm>
            <a:off x="10501173" y="3695930"/>
            <a:ext cx="1900733" cy="830997"/>
          </a:xfrm>
          <a:prstGeom prst="rect">
            <a:avLst/>
          </a:prstGeom>
          <a:noFill/>
        </p:spPr>
        <p:txBody>
          <a:bodyPr wrap="square" rtlCol="0">
            <a:spAutoFit/>
          </a:bodyPr>
          <a:lstStyle/>
          <a:p>
            <a:r>
              <a:rPr lang="en-US" sz="1600" b="1">
                <a:solidFill>
                  <a:srgbClr val="004E79"/>
                </a:solidFill>
                <a:latin typeface="Arial" panose="020B0604020202020204" pitchFamily="34" charset="0"/>
                <a:cs typeface="Arial" panose="020B0604020202020204" pitchFamily="34" charset="0"/>
              </a:rPr>
              <a:t>SEVERITY</a:t>
            </a:r>
          </a:p>
          <a:p>
            <a:r>
              <a:rPr lang="en-US" sz="1600" b="1">
                <a:solidFill>
                  <a:srgbClr val="004E79"/>
                </a:solidFill>
                <a:latin typeface="Arial" panose="020B0604020202020204" pitchFamily="34" charset="0"/>
                <a:cs typeface="Arial" panose="020B0604020202020204" pitchFamily="34" charset="0"/>
              </a:rPr>
              <a:t>PREDICTION</a:t>
            </a:r>
          </a:p>
          <a:p>
            <a:r>
              <a:rPr lang="en-US" sz="1600" b="1">
                <a:solidFill>
                  <a:srgbClr val="004E79"/>
                </a:solidFill>
                <a:latin typeface="Arial" panose="020B0604020202020204" pitchFamily="34" charset="0"/>
                <a:cs typeface="Arial" panose="020B0604020202020204" pitchFamily="34" charset="0"/>
              </a:rPr>
              <a:t>MODEL</a:t>
            </a:r>
            <a:endParaRPr lang="en-US" sz="2000">
              <a:solidFill>
                <a:srgbClr val="004E79"/>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B01A7E2-58E4-DA46-BD42-EAC1659F48D7}"/>
              </a:ext>
            </a:extLst>
          </p:cNvPr>
          <p:cNvSpPr txBox="1"/>
          <p:nvPr/>
        </p:nvSpPr>
        <p:spPr>
          <a:xfrm>
            <a:off x="10501173" y="4852477"/>
            <a:ext cx="1900733" cy="584775"/>
          </a:xfrm>
          <a:prstGeom prst="rect">
            <a:avLst/>
          </a:prstGeom>
          <a:noFill/>
        </p:spPr>
        <p:txBody>
          <a:bodyPr wrap="square" rtlCol="0">
            <a:spAutoFit/>
          </a:bodyPr>
          <a:lstStyle/>
          <a:p>
            <a:r>
              <a:rPr lang="en-US" sz="1600" b="1">
                <a:solidFill>
                  <a:srgbClr val="221E20"/>
                </a:solidFill>
                <a:latin typeface="Arial" panose="020B0604020202020204" pitchFamily="34" charset="0"/>
                <a:cs typeface="Arial" panose="020B0604020202020204" pitchFamily="34" charset="0"/>
              </a:rPr>
              <a:t>ICU ADMISSION MODEL</a:t>
            </a:r>
            <a:endParaRPr lang="en-US" sz="2000">
              <a:solidFill>
                <a:srgbClr val="221E20"/>
              </a:solidFill>
              <a:latin typeface="Arial" panose="020B0604020202020204" pitchFamily="34" charset="0"/>
              <a:cs typeface="Arial" panose="020B0604020202020204" pitchFamily="34" charset="0"/>
            </a:endParaRPr>
          </a:p>
        </p:txBody>
      </p:sp>
      <p:pic>
        <p:nvPicPr>
          <p:cNvPr id="34" name="Picture 33" descr="Icon&#10;&#10;Description automatically generated">
            <a:extLst>
              <a:ext uri="{FF2B5EF4-FFF2-40B4-BE49-F238E27FC236}">
                <a16:creationId xmlns:a16="http://schemas.microsoft.com/office/drawing/2014/main" id="{434A5DD1-4A0C-924C-8BE6-9C53BBC2C3D3}"/>
              </a:ext>
            </a:extLst>
          </p:cNvPr>
          <p:cNvPicPr>
            <a:picLocks noChangeAspect="1"/>
          </p:cNvPicPr>
          <p:nvPr/>
        </p:nvPicPr>
        <p:blipFill>
          <a:blip r:embed="rId7"/>
          <a:stretch>
            <a:fillRect/>
          </a:stretch>
        </p:blipFill>
        <p:spPr>
          <a:xfrm>
            <a:off x="9958411" y="4964303"/>
            <a:ext cx="361122" cy="361122"/>
          </a:xfrm>
          <a:prstGeom prst="rect">
            <a:avLst/>
          </a:prstGeom>
        </p:spPr>
      </p:pic>
      <p:sp>
        <p:nvSpPr>
          <p:cNvPr id="35" name="TextBox 34">
            <a:extLst>
              <a:ext uri="{FF2B5EF4-FFF2-40B4-BE49-F238E27FC236}">
                <a16:creationId xmlns:a16="http://schemas.microsoft.com/office/drawing/2014/main" id="{57669E2C-5594-DD45-B554-5212478029C1}"/>
              </a:ext>
            </a:extLst>
          </p:cNvPr>
          <p:cNvSpPr txBox="1"/>
          <p:nvPr/>
        </p:nvSpPr>
        <p:spPr>
          <a:xfrm>
            <a:off x="375810" y="1447527"/>
            <a:ext cx="9039560" cy="678327"/>
          </a:xfrm>
          <a:prstGeom prst="rect">
            <a:avLst/>
          </a:prstGeom>
          <a:noFill/>
        </p:spPr>
        <p:txBody>
          <a:bodyPr wrap="square" lIns="91440" tIns="45720" rIns="91440" bIns="45720" rtlCol="0" anchor="t">
            <a:spAutoFit/>
          </a:bodyPr>
          <a:lstStyle/>
          <a:p>
            <a:pPr>
              <a:lnSpc>
                <a:spcPts val="5000"/>
              </a:lnSpc>
            </a:pPr>
            <a:r>
              <a:rPr lang="en-US" sz="3000" b="1">
                <a:solidFill>
                  <a:srgbClr val="004E79"/>
                </a:solidFill>
                <a:latin typeface="Arial"/>
                <a:cs typeface="Arial"/>
              </a:rPr>
              <a:t>MODEL COMPARISON</a:t>
            </a:r>
            <a:endParaRPr lang="en-US" sz="3000" b="1">
              <a:solidFill>
                <a:srgbClr val="004E79"/>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0D223999-E4EF-EB48-A37E-048D6D4552B4}"/>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a:solidFill>
                  <a:schemeClr val="bg1"/>
                </a:solidFill>
                <a:latin typeface="Arial" panose="020B0604020202020204" pitchFamily="34" charset="0"/>
                <a:cs typeface="Arial" panose="020B0604020202020204" pitchFamily="34" charset="0"/>
              </a:rPr>
              <a:t>JORDAN</a:t>
            </a:r>
            <a:endParaRPr lang="en-US" sz="4000" b="1">
              <a:solidFill>
                <a:schemeClr val="bg1"/>
              </a:solidFill>
              <a:latin typeface="Arial" panose="020B0604020202020204" pitchFamily="34" charset="0"/>
              <a:cs typeface="Arial" panose="020B0604020202020204" pitchFamily="34" charset="0"/>
            </a:endParaRPr>
          </a:p>
        </p:txBody>
      </p:sp>
      <p:pic>
        <p:nvPicPr>
          <p:cNvPr id="5" name="Picture 6" descr="Chart&#10;&#10;Description automatically generated">
            <a:extLst>
              <a:ext uri="{FF2B5EF4-FFF2-40B4-BE49-F238E27FC236}">
                <a16:creationId xmlns:a16="http://schemas.microsoft.com/office/drawing/2014/main" id="{956F82DF-8ED0-92FD-3498-8975FCCFD520}"/>
              </a:ext>
            </a:extLst>
          </p:cNvPr>
          <p:cNvPicPr>
            <a:picLocks noChangeAspect="1"/>
          </p:cNvPicPr>
          <p:nvPr/>
        </p:nvPicPr>
        <p:blipFill>
          <a:blip r:embed="rId8"/>
          <a:stretch>
            <a:fillRect/>
          </a:stretch>
        </p:blipFill>
        <p:spPr>
          <a:xfrm>
            <a:off x="88900" y="2133806"/>
            <a:ext cx="7505700" cy="4296950"/>
          </a:xfrm>
          <a:prstGeom prst="rect">
            <a:avLst/>
          </a:prstGeom>
        </p:spPr>
      </p:pic>
      <p:sp>
        <p:nvSpPr>
          <p:cNvPr id="7" name="TextBox 6">
            <a:extLst>
              <a:ext uri="{FF2B5EF4-FFF2-40B4-BE49-F238E27FC236}">
                <a16:creationId xmlns:a16="http://schemas.microsoft.com/office/drawing/2014/main" id="{95916FE6-36EA-A7CB-35CE-E87C0BC6F1E4}"/>
              </a:ext>
            </a:extLst>
          </p:cNvPr>
          <p:cNvSpPr txBox="1"/>
          <p:nvPr/>
        </p:nvSpPr>
        <p:spPr>
          <a:xfrm>
            <a:off x="7622748" y="2269165"/>
            <a:ext cx="2276810" cy="2554545"/>
          </a:xfrm>
          <a:prstGeom prst="rect">
            <a:avLst/>
          </a:prstGeom>
          <a:noFill/>
        </p:spPr>
        <p:txBody>
          <a:bodyPr wrap="square" lIns="91440" tIns="45720" rIns="91440" bIns="45720" rtlCol="0" anchor="t">
            <a:spAutoFit/>
          </a:bodyPr>
          <a:lstStyle/>
          <a:p>
            <a:r>
              <a:rPr lang="en-US" sz="2000" b="1" u="sng">
                <a:solidFill>
                  <a:schemeClr val="tx1">
                    <a:lumMod val="65000"/>
                    <a:lumOff val="35000"/>
                  </a:schemeClr>
                </a:solidFill>
                <a:latin typeface="Arial"/>
                <a:cs typeface="Arial"/>
              </a:rPr>
              <a:t>Random Forest</a:t>
            </a:r>
            <a:r>
              <a:rPr lang="en-US" sz="2000" u="sng">
                <a:solidFill>
                  <a:schemeClr val="tx1">
                    <a:lumMod val="65000"/>
                    <a:lumOff val="35000"/>
                  </a:schemeClr>
                </a:solidFill>
                <a:latin typeface="Arial"/>
                <a:cs typeface="Arial"/>
              </a:rPr>
              <a:t> </a:t>
            </a:r>
            <a:endParaRPr lang="en-US" sz="2000" u="sng">
              <a:solidFill>
                <a:schemeClr val="tx1">
                  <a:lumMod val="65000"/>
                  <a:lumOff val="35000"/>
                </a:schemeClr>
              </a:solidFill>
              <a:latin typeface="Arial" panose="020B0604020202020204" pitchFamily="34" charset="0"/>
              <a:cs typeface="Arial" panose="020B0604020202020204" pitchFamily="34" charset="0"/>
            </a:endParaRPr>
          </a:p>
          <a:p>
            <a:pPr marL="342900" indent="-342900">
              <a:buFont typeface="Wingdings"/>
              <a:buChar char="ü"/>
            </a:pPr>
            <a:r>
              <a:rPr lang="en-US" sz="2000" err="1">
                <a:solidFill>
                  <a:schemeClr val="tx1">
                    <a:lumMod val="65000"/>
                    <a:lumOff val="35000"/>
                  </a:schemeClr>
                </a:solidFill>
                <a:latin typeface="Arial"/>
                <a:cs typeface="Arial"/>
              </a:rPr>
              <a:t>Explainability</a:t>
            </a:r>
            <a:endParaRPr lang="en-US" sz="2000" err="1">
              <a:solidFill>
                <a:schemeClr val="tx1">
                  <a:lumMod val="65000"/>
                  <a:lumOff val="35000"/>
                </a:schemeClr>
              </a:solidFill>
              <a:latin typeface="Arial" panose="020B0604020202020204" pitchFamily="34" charset="0"/>
              <a:cs typeface="Arial" panose="020B0604020202020204" pitchFamily="34" charset="0"/>
            </a:endParaRPr>
          </a:p>
          <a:p>
            <a:pPr marL="342900" indent="-342900">
              <a:buFont typeface="Wingdings"/>
              <a:buChar char="ü"/>
            </a:pPr>
            <a:r>
              <a:rPr lang="en-US" sz="2000">
                <a:solidFill>
                  <a:schemeClr val="tx1">
                    <a:lumMod val="65000"/>
                    <a:lumOff val="35000"/>
                  </a:schemeClr>
                </a:solidFill>
                <a:latin typeface="Arial"/>
                <a:cs typeface="Arial"/>
              </a:rPr>
              <a:t>Accuracy</a:t>
            </a:r>
            <a:endParaRPr lang="en-US" sz="2000">
              <a:solidFill>
                <a:schemeClr val="tx1">
                  <a:lumMod val="65000"/>
                  <a:lumOff val="35000"/>
                </a:schemeClr>
              </a:solidFill>
              <a:latin typeface="Arial" panose="020B0604020202020204" pitchFamily="34" charset="0"/>
              <a:cs typeface="Arial" panose="020B0604020202020204" pitchFamily="34" charset="0"/>
            </a:endParaRPr>
          </a:p>
          <a:p>
            <a:pPr marL="342900" indent="-342900">
              <a:buFont typeface="Wingdings"/>
              <a:buChar char="ü"/>
            </a:pPr>
            <a:r>
              <a:rPr lang="en-US" sz="2000">
                <a:solidFill>
                  <a:schemeClr val="tx1">
                    <a:lumMod val="65000"/>
                    <a:lumOff val="35000"/>
                  </a:schemeClr>
                </a:solidFill>
                <a:latin typeface="Arial"/>
                <a:cs typeface="Arial"/>
              </a:rPr>
              <a:t>Dimensionality</a:t>
            </a:r>
            <a:endParaRPr lang="en-US" sz="2000">
              <a:solidFill>
                <a:schemeClr val="tx1">
                  <a:lumMod val="65000"/>
                  <a:lumOff val="35000"/>
                </a:schemeClr>
              </a:solidFill>
              <a:latin typeface="Arial" panose="020B0604020202020204" pitchFamily="34" charset="0"/>
              <a:cs typeface="Arial" panose="020B0604020202020204" pitchFamily="34" charset="0"/>
            </a:endParaRPr>
          </a:p>
          <a:p>
            <a:pPr marL="342900" indent="-342900">
              <a:buFont typeface="Wingdings"/>
              <a:buChar char="ü"/>
            </a:pPr>
            <a:r>
              <a:rPr lang="en-US" sz="2000">
                <a:solidFill>
                  <a:schemeClr val="tx1">
                    <a:lumMod val="65000"/>
                    <a:lumOff val="35000"/>
                  </a:schemeClr>
                </a:solidFill>
                <a:latin typeface="Arial"/>
                <a:cs typeface="Arial"/>
              </a:rPr>
              <a:t>Objective Performance</a:t>
            </a:r>
            <a:endParaRPr lang="en-US" sz="2000">
              <a:solidFill>
                <a:schemeClr val="tx1">
                  <a:lumMod val="65000"/>
                  <a:lumOff val="35000"/>
                </a:schemeClr>
              </a:solidFill>
              <a:latin typeface="Arial" panose="020B0604020202020204" pitchFamily="34" charset="0"/>
              <a:cs typeface="Arial" panose="020B0604020202020204" pitchFamily="34" charset="0"/>
            </a:endParaRPr>
          </a:p>
          <a:p>
            <a:pPr marL="342900" indent="-342900">
              <a:buFont typeface="Wingdings"/>
              <a:buChar char="ü"/>
            </a:pPr>
            <a:r>
              <a:rPr lang="en-US" sz="2000">
                <a:solidFill>
                  <a:schemeClr val="tx1">
                    <a:lumMod val="65000"/>
                    <a:lumOff val="35000"/>
                  </a:schemeClr>
                </a:solidFill>
                <a:latin typeface="Arial"/>
                <a:cs typeface="Arial"/>
              </a:rPr>
              <a:t>Speed of Development</a:t>
            </a:r>
            <a:endParaRPr lang="en-US" sz="200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7546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a:endCxn id="26" idx="4"/>
          </p:cNvCxnSpPr>
          <p:nvPr/>
        </p:nvCxnSpPr>
        <p:spPr>
          <a:xfrm>
            <a:off x="10121566" y="1299408"/>
            <a:ext cx="14348" cy="418542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OUR</a:t>
            </a:r>
          </a:p>
          <a:p>
            <a:r>
              <a:rPr lang="en-US" sz="1600" b="1" dirty="0">
                <a:solidFill>
                  <a:schemeClr val="bg1">
                    <a:lumMod val="50000"/>
                  </a:schemeClr>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8668575"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ICU ADMISSION MODEL</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DATASET</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8EDE2BA8-82E8-6744-9D61-DD20439D6E42}"/>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TERESA</a:t>
            </a:r>
            <a:endParaRPr lang="en-US" sz="4000" b="1" dirty="0">
              <a:solidFill>
                <a:schemeClr val="bg1"/>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39B482C4-1E59-8A46-A9FF-F034B34756F3}"/>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1FA12054-15F2-ED48-9295-0EBB7FEAB1EB}"/>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27F91570-7DEE-1843-88EF-D5A7715CE9A5}"/>
              </a:ext>
            </a:extLst>
          </p:cNvPr>
          <p:cNvPicPr>
            <a:picLocks noChangeAspect="1"/>
          </p:cNvPicPr>
          <p:nvPr/>
        </p:nvPicPr>
        <p:blipFill>
          <a:blip r:embed="rId6"/>
          <a:stretch>
            <a:fillRect/>
          </a:stretch>
        </p:blipFill>
        <p:spPr>
          <a:xfrm>
            <a:off x="9935890" y="3862965"/>
            <a:ext cx="399545" cy="399545"/>
          </a:xfrm>
          <a:prstGeom prst="rect">
            <a:avLst/>
          </a:prstGeom>
        </p:spPr>
      </p:pic>
      <p:sp>
        <p:nvSpPr>
          <p:cNvPr id="58" name="TextBox 57">
            <a:extLst>
              <a:ext uri="{FF2B5EF4-FFF2-40B4-BE49-F238E27FC236}">
                <a16:creationId xmlns:a16="http://schemas.microsoft.com/office/drawing/2014/main" id="{51491C9C-6DE7-1245-9F8D-6BD692460AD8}"/>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SEVERITY</a:t>
            </a:r>
          </a:p>
          <a:p>
            <a:r>
              <a:rPr lang="en-US" sz="1600" b="1" dirty="0">
                <a:solidFill>
                  <a:schemeClr val="bg1">
                    <a:lumMod val="50000"/>
                  </a:schemeClr>
                </a:solidFill>
                <a:latin typeface="Arial" panose="020B0604020202020204" pitchFamily="34" charset="0"/>
                <a:cs typeface="Arial" panose="020B0604020202020204" pitchFamily="34" charset="0"/>
              </a:rPr>
              <a:t>PREDICTION</a:t>
            </a:r>
          </a:p>
          <a:p>
            <a:r>
              <a:rPr lang="en-US" sz="1600" b="1" dirty="0">
                <a:solidFill>
                  <a:schemeClr val="bg1">
                    <a:lumMod val="50000"/>
                  </a:schemeClr>
                </a:solidFill>
                <a:latin typeface="Arial" panose="020B0604020202020204" pitchFamily="34" charset="0"/>
                <a:cs typeface="Arial" panose="020B0604020202020204" pitchFamily="34" charset="0"/>
              </a:rPr>
              <a:t>MODEL</a:t>
            </a:r>
            <a:endParaRPr lang="en-US" sz="2000" dirty="0">
              <a:solidFill>
                <a:schemeClr val="bg1">
                  <a:lumMod val="50000"/>
                </a:schemeClr>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55612A41-A080-B74E-BF9A-4208880C4717}"/>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ICU ADMISSION MODEL</a:t>
            </a:r>
            <a:endParaRPr lang="en-US" sz="2000" dirty="0">
              <a:solidFill>
                <a:srgbClr val="004E79"/>
              </a:solidFill>
              <a:latin typeface="Arial" panose="020B0604020202020204" pitchFamily="34" charset="0"/>
              <a:cs typeface="Arial" panose="020B0604020202020204" pitchFamily="34" charset="0"/>
            </a:endParaRPr>
          </a:p>
        </p:txBody>
      </p:sp>
      <p:pic>
        <p:nvPicPr>
          <p:cNvPr id="60" name="Picture 59" descr="Icon&#10;&#10;Description automatically generated">
            <a:extLst>
              <a:ext uri="{FF2B5EF4-FFF2-40B4-BE49-F238E27FC236}">
                <a16:creationId xmlns:a16="http://schemas.microsoft.com/office/drawing/2014/main" id="{C5A86310-8653-C744-9F0B-50923750F450}"/>
              </a:ext>
            </a:extLst>
          </p:cNvPr>
          <p:cNvPicPr>
            <a:picLocks noChangeAspect="1"/>
          </p:cNvPicPr>
          <p:nvPr/>
        </p:nvPicPr>
        <p:blipFill>
          <a:blip r:embed="rId7"/>
          <a:stretch>
            <a:fillRect/>
          </a:stretch>
        </p:blipFill>
        <p:spPr>
          <a:xfrm>
            <a:off x="9958411" y="4964303"/>
            <a:ext cx="361122" cy="361122"/>
          </a:xfrm>
          <a:prstGeom prst="rect">
            <a:avLst/>
          </a:prstGeom>
        </p:spPr>
      </p:pic>
      <p:sp>
        <p:nvSpPr>
          <p:cNvPr id="51" name="TextBox 50">
            <a:extLst>
              <a:ext uri="{FF2B5EF4-FFF2-40B4-BE49-F238E27FC236}">
                <a16:creationId xmlns:a16="http://schemas.microsoft.com/office/drawing/2014/main" id="{F65335E6-FA58-0740-8FC9-9BCFEC16E62E}"/>
              </a:ext>
            </a:extLst>
          </p:cNvPr>
          <p:cNvSpPr txBox="1"/>
          <p:nvPr/>
        </p:nvSpPr>
        <p:spPr>
          <a:xfrm>
            <a:off x="375810" y="2539012"/>
            <a:ext cx="9039560" cy="1508105"/>
          </a:xfrm>
          <a:prstGeom prst="rect">
            <a:avLst/>
          </a:prstGeom>
          <a:noFill/>
        </p:spPr>
        <p:txBody>
          <a:bodyPr wrap="square" lIns="91440" tIns="45720" rIns="91440" bIns="45720" rtlCol="0" anchor="t">
            <a:spAutoFit/>
          </a:bodyPr>
          <a:lstStyle/>
          <a:p>
            <a:r>
              <a:rPr lang="en-US" sz="2400">
                <a:solidFill>
                  <a:schemeClr val="tx1">
                    <a:lumMod val="65000"/>
                    <a:lumOff val="35000"/>
                  </a:schemeClr>
                </a:solidFill>
                <a:latin typeface="Arial"/>
                <a:cs typeface="Arial"/>
              </a:rPr>
              <a:t>Data is a sourced from </a:t>
            </a:r>
            <a:r>
              <a:rPr lang="en-US" sz="2400" b="1">
                <a:solidFill>
                  <a:schemeClr val="tx1">
                    <a:lumMod val="65000"/>
                    <a:lumOff val="35000"/>
                  </a:schemeClr>
                </a:solidFill>
                <a:latin typeface="Arial"/>
                <a:cs typeface="Arial"/>
              </a:rPr>
              <a:t>Kaggle</a:t>
            </a:r>
            <a:endParaRPr lang="en-US" sz="2400">
              <a:solidFill>
                <a:schemeClr val="tx1">
                  <a:lumMod val="65000"/>
                  <a:lumOff val="35000"/>
                </a:schemeClr>
              </a:solidFill>
              <a:ea typeface="+mn-lt"/>
              <a:cs typeface="+mn-lt"/>
            </a:endParaRPr>
          </a:p>
          <a:p>
            <a:endParaRPr lang="en-US" sz="2400">
              <a:ea typeface="+mn-lt"/>
              <a:cs typeface="+mn-lt"/>
            </a:endParaRPr>
          </a:p>
          <a:p>
            <a:r>
              <a:rPr lang="en-US" sz="2400">
                <a:solidFill>
                  <a:schemeClr val="tx1">
                    <a:lumMod val="65000"/>
                    <a:lumOff val="35000"/>
                  </a:schemeClr>
                </a:solidFill>
                <a:latin typeface="Arial"/>
                <a:cs typeface="Arial"/>
              </a:rPr>
              <a:t>Contains </a:t>
            </a:r>
            <a:r>
              <a:rPr lang="en-US" sz="2400" b="1">
                <a:solidFill>
                  <a:schemeClr val="tx1">
                    <a:lumMod val="65000"/>
                    <a:lumOff val="35000"/>
                  </a:schemeClr>
                </a:solidFill>
                <a:latin typeface="Arial"/>
                <a:cs typeface="Arial"/>
              </a:rPr>
              <a:t>clinical data</a:t>
            </a:r>
            <a:r>
              <a:rPr lang="en-US" sz="2400">
                <a:solidFill>
                  <a:schemeClr val="tx1">
                    <a:lumMod val="65000"/>
                    <a:lumOff val="35000"/>
                  </a:schemeClr>
                </a:solidFill>
                <a:latin typeface="Arial"/>
                <a:cs typeface="Arial"/>
              </a:rPr>
              <a:t> of </a:t>
            </a:r>
            <a:r>
              <a:rPr lang="en-US" sz="2400" b="1">
                <a:solidFill>
                  <a:schemeClr val="tx1">
                    <a:lumMod val="65000"/>
                    <a:lumOff val="35000"/>
                  </a:schemeClr>
                </a:solidFill>
                <a:latin typeface="Arial"/>
                <a:cs typeface="Arial"/>
              </a:rPr>
              <a:t>patients diagnosed with COVID-19</a:t>
            </a:r>
            <a:endParaRPr lang="en-US">
              <a:solidFill>
                <a:schemeClr val="tx1">
                  <a:lumMod val="65000"/>
                  <a:lumOff val="35000"/>
                </a:schemeClr>
              </a:solidFill>
              <a:latin typeface="Calibri" panose="020F0502020204030204"/>
              <a:ea typeface="Calibri"/>
              <a:cs typeface="Calibri"/>
            </a:endParaRPr>
          </a:p>
          <a:p>
            <a:pPr marL="342900" indent="-342900">
              <a:buFont typeface="Arial"/>
              <a:buChar char="•"/>
            </a:pPr>
            <a:r>
              <a:rPr lang="en-US" sz="2000">
                <a:solidFill>
                  <a:schemeClr val="tx1">
                    <a:lumMod val="65000"/>
                    <a:lumOff val="35000"/>
                  </a:schemeClr>
                </a:solidFill>
                <a:latin typeface="Arial"/>
                <a:cs typeface="Arial"/>
              </a:rPr>
              <a:t>Each patient has 5 rows of data for readings taken at 5 different windows</a:t>
            </a:r>
            <a:r>
              <a:rPr lang="en-US" sz="2000" b="1">
                <a:solidFill>
                  <a:schemeClr val="tx1">
                    <a:lumMod val="65000"/>
                    <a:lumOff val="35000"/>
                  </a:schemeClr>
                </a:solidFill>
                <a:latin typeface="Arial"/>
                <a:cs typeface="Arial"/>
              </a:rPr>
              <a:t> </a:t>
            </a:r>
            <a:endParaRPr lang="en-US">
              <a:solidFill>
                <a:schemeClr val="tx1">
                  <a:lumMod val="65000"/>
                  <a:lumOff val="35000"/>
                </a:schemeClr>
              </a:solidFill>
              <a:ea typeface="Calibri"/>
              <a:cs typeface="Calibri"/>
            </a:endParaRPr>
          </a:p>
        </p:txBody>
      </p:sp>
      <p:pic>
        <p:nvPicPr>
          <p:cNvPr id="3" name="Picture 2">
            <a:extLst>
              <a:ext uri="{FF2B5EF4-FFF2-40B4-BE49-F238E27FC236}">
                <a16:creationId xmlns:a16="http://schemas.microsoft.com/office/drawing/2014/main" id="{A73E86C4-2995-C74E-B717-31DCA426F3F8}"/>
              </a:ext>
            </a:extLst>
          </p:cNvPr>
          <p:cNvPicPr>
            <a:picLocks noChangeAspect="1"/>
          </p:cNvPicPr>
          <p:nvPr/>
        </p:nvPicPr>
        <p:blipFill>
          <a:blip r:embed="rId8"/>
          <a:stretch>
            <a:fillRect/>
          </a:stretch>
        </p:blipFill>
        <p:spPr>
          <a:xfrm>
            <a:off x="462472" y="4551038"/>
            <a:ext cx="8873544" cy="680248"/>
          </a:xfrm>
          <a:prstGeom prst="rect">
            <a:avLst/>
          </a:prstGeom>
        </p:spPr>
      </p:pic>
    </p:spTree>
    <p:extLst>
      <p:ext uri="{BB962C8B-B14F-4D97-AF65-F5344CB8AC3E}">
        <p14:creationId xmlns:p14="http://schemas.microsoft.com/office/powerpoint/2010/main" val="2759357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a:endCxn id="26" idx="4"/>
          </p:cNvCxnSpPr>
          <p:nvPr/>
        </p:nvCxnSpPr>
        <p:spPr>
          <a:xfrm>
            <a:off x="10121566" y="1299408"/>
            <a:ext cx="14348" cy="418542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OUR</a:t>
            </a:r>
          </a:p>
          <a:p>
            <a:r>
              <a:rPr lang="en-US" sz="1600" b="1" dirty="0">
                <a:solidFill>
                  <a:schemeClr val="bg1">
                    <a:lumMod val="50000"/>
                  </a:schemeClr>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8668575"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ICU ADMISSION MODEL</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DATASET</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8EDE2BA8-82E8-6744-9D61-DD20439D6E42}"/>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TERESA</a:t>
            </a:r>
            <a:endParaRPr lang="en-US" sz="4000" b="1" dirty="0">
              <a:solidFill>
                <a:schemeClr val="bg1"/>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39B482C4-1E59-8A46-A9FF-F034B34756F3}"/>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1FA12054-15F2-ED48-9295-0EBB7FEAB1EB}"/>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27F91570-7DEE-1843-88EF-D5A7715CE9A5}"/>
              </a:ext>
            </a:extLst>
          </p:cNvPr>
          <p:cNvPicPr>
            <a:picLocks noChangeAspect="1"/>
          </p:cNvPicPr>
          <p:nvPr/>
        </p:nvPicPr>
        <p:blipFill>
          <a:blip r:embed="rId6"/>
          <a:stretch>
            <a:fillRect/>
          </a:stretch>
        </p:blipFill>
        <p:spPr>
          <a:xfrm>
            <a:off x="9935890" y="3862965"/>
            <a:ext cx="399545" cy="399545"/>
          </a:xfrm>
          <a:prstGeom prst="rect">
            <a:avLst/>
          </a:prstGeom>
        </p:spPr>
      </p:pic>
      <p:sp>
        <p:nvSpPr>
          <p:cNvPr id="58" name="TextBox 57">
            <a:extLst>
              <a:ext uri="{FF2B5EF4-FFF2-40B4-BE49-F238E27FC236}">
                <a16:creationId xmlns:a16="http://schemas.microsoft.com/office/drawing/2014/main" id="{51491C9C-6DE7-1245-9F8D-6BD692460AD8}"/>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SEVERITY</a:t>
            </a:r>
          </a:p>
          <a:p>
            <a:r>
              <a:rPr lang="en-US" sz="1600" b="1" dirty="0">
                <a:solidFill>
                  <a:schemeClr val="bg1">
                    <a:lumMod val="50000"/>
                  </a:schemeClr>
                </a:solidFill>
                <a:latin typeface="Arial" panose="020B0604020202020204" pitchFamily="34" charset="0"/>
                <a:cs typeface="Arial" panose="020B0604020202020204" pitchFamily="34" charset="0"/>
              </a:rPr>
              <a:t>PREDICTION</a:t>
            </a:r>
          </a:p>
          <a:p>
            <a:r>
              <a:rPr lang="en-US" sz="1600" b="1" dirty="0">
                <a:solidFill>
                  <a:schemeClr val="bg1">
                    <a:lumMod val="50000"/>
                  </a:schemeClr>
                </a:solidFill>
                <a:latin typeface="Arial" panose="020B0604020202020204" pitchFamily="34" charset="0"/>
                <a:cs typeface="Arial" panose="020B0604020202020204" pitchFamily="34" charset="0"/>
              </a:rPr>
              <a:t>MODEL</a:t>
            </a:r>
            <a:endParaRPr lang="en-US" sz="2000" dirty="0">
              <a:solidFill>
                <a:schemeClr val="bg1">
                  <a:lumMod val="50000"/>
                </a:schemeClr>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55612A41-A080-B74E-BF9A-4208880C4717}"/>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ICU ADMISSION MODEL</a:t>
            </a:r>
            <a:endParaRPr lang="en-US" sz="2000" dirty="0">
              <a:solidFill>
                <a:srgbClr val="004E79"/>
              </a:solidFill>
              <a:latin typeface="Arial" panose="020B0604020202020204" pitchFamily="34" charset="0"/>
              <a:cs typeface="Arial" panose="020B0604020202020204" pitchFamily="34" charset="0"/>
            </a:endParaRPr>
          </a:p>
        </p:txBody>
      </p:sp>
      <p:pic>
        <p:nvPicPr>
          <p:cNvPr id="60" name="Picture 59" descr="Icon&#10;&#10;Description automatically generated">
            <a:extLst>
              <a:ext uri="{FF2B5EF4-FFF2-40B4-BE49-F238E27FC236}">
                <a16:creationId xmlns:a16="http://schemas.microsoft.com/office/drawing/2014/main" id="{C5A86310-8653-C744-9F0B-50923750F450}"/>
              </a:ext>
            </a:extLst>
          </p:cNvPr>
          <p:cNvPicPr>
            <a:picLocks noChangeAspect="1"/>
          </p:cNvPicPr>
          <p:nvPr/>
        </p:nvPicPr>
        <p:blipFill>
          <a:blip r:embed="rId7"/>
          <a:stretch>
            <a:fillRect/>
          </a:stretch>
        </p:blipFill>
        <p:spPr>
          <a:xfrm>
            <a:off x="9958411" y="4964303"/>
            <a:ext cx="361122" cy="361122"/>
          </a:xfrm>
          <a:prstGeom prst="rect">
            <a:avLst/>
          </a:prstGeom>
        </p:spPr>
      </p:pic>
      <p:sp>
        <p:nvSpPr>
          <p:cNvPr id="51" name="TextBox 50">
            <a:extLst>
              <a:ext uri="{FF2B5EF4-FFF2-40B4-BE49-F238E27FC236}">
                <a16:creationId xmlns:a16="http://schemas.microsoft.com/office/drawing/2014/main" id="{F65335E6-FA58-0740-8FC9-9BCFEC16E62E}"/>
              </a:ext>
            </a:extLst>
          </p:cNvPr>
          <p:cNvSpPr txBox="1"/>
          <p:nvPr/>
        </p:nvSpPr>
        <p:spPr>
          <a:xfrm>
            <a:off x="375810" y="2539012"/>
            <a:ext cx="9039560" cy="1877437"/>
          </a:xfrm>
          <a:prstGeom prst="rect">
            <a:avLst/>
          </a:prstGeom>
          <a:noFill/>
        </p:spPr>
        <p:txBody>
          <a:bodyPr wrap="square" lIns="91440" tIns="45720" rIns="91440" bIns="45720" rtlCol="0" anchor="t">
            <a:spAutoFit/>
          </a:bodyPr>
          <a:lstStyle/>
          <a:p>
            <a:r>
              <a:rPr lang="en-US" sz="2400" b="1">
                <a:solidFill>
                  <a:schemeClr val="tx1">
                    <a:lumMod val="65000"/>
                    <a:lumOff val="35000"/>
                  </a:schemeClr>
                </a:solidFill>
                <a:latin typeface="Arial"/>
                <a:cs typeface="Arial"/>
              </a:rPr>
              <a:t>Outcome Variable: ICU</a:t>
            </a:r>
            <a:endParaRPr lang="en-US">
              <a:solidFill>
                <a:schemeClr val="tx1">
                  <a:lumMod val="65000"/>
                  <a:lumOff val="35000"/>
                </a:schemeClr>
              </a:solidFill>
              <a:latin typeface="Calibri" panose="020F0502020204030204"/>
              <a:ea typeface="Calibri" panose="020F0502020204030204"/>
              <a:cs typeface="Calibri" panose="020F0502020204030204"/>
            </a:endParaRPr>
          </a:p>
          <a:p>
            <a:r>
              <a:rPr lang="en-US" sz="2200">
                <a:solidFill>
                  <a:schemeClr val="tx1">
                    <a:lumMod val="65000"/>
                    <a:lumOff val="35000"/>
                  </a:schemeClr>
                </a:solidFill>
                <a:latin typeface="Arial"/>
                <a:cs typeface="Arial"/>
              </a:rPr>
              <a:t>0: Patient not admitted to ICU</a:t>
            </a:r>
            <a:endParaRPr lang="en-US" sz="2200">
              <a:solidFill>
                <a:schemeClr val="tx1">
                  <a:lumMod val="65000"/>
                  <a:lumOff val="35000"/>
                </a:schemeClr>
              </a:solidFill>
              <a:ea typeface="Calibri"/>
              <a:cs typeface="Calibri"/>
            </a:endParaRPr>
          </a:p>
          <a:p>
            <a:r>
              <a:rPr lang="en-US" sz="2200">
                <a:solidFill>
                  <a:schemeClr val="tx1">
                    <a:lumMod val="65000"/>
                    <a:lumOff val="35000"/>
                  </a:schemeClr>
                </a:solidFill>
                <a:latin typeface="Arial"/>
                <a:cs typeface="Arial"/>
              </a:rPr>
              <a:t>1: Patient admitted to ICU</a:t>
            </a:r>
          </a:p>
          <a:p>
            <a:endParaRPr lang="en-US" sz="2400" b="1" dirty="0">
              <a:solidFill>
                <a:schemeClr val="tx1">
                  <a:lumMod val="65000"/>
                  <a:lumOff val="35000"/>
                </a:schemeClr>
              </a:solidFill>
              <a:latin typeface="Arial" panose="020B0604020202020204" pitchFamily="34" charset="0"/>
              <a:cs typeface="Arial" panose="020B0604020202020204" pitchFamily="34" charset="0"/>
            </a:endParaRPr>
          </a:p>
          <a:p>
            <a:r>
              <a:rPr lang="en-US" sz="2400" b="1">
                <a:solidFill>
                  <a:schemeClr val="tx1">
                    <a:lumMod val="65000"/>
                    <a:lumOff val="35000"/>
                  </a:schemeClr>
                </a:solidFill>
                <a:latin typeface="Arial"/>
                <a:cs typeface="Arial"/>
              </a:rPr>
              <a:t>1424 unique observations, 48 characteristics</a:t>
            </a:r>
          </a:p>
        </p:txBody>
      </p:sp>
    </p:spTree>
    <p:extLst>
      <p:ext uri="{BB962C8B-B14F-4D97-AF65-F5344CB8AC3E}">
        <p14:creationId xmlns:p14="http://schemas.microsoft.com/office/powerpoint/2010/main" val="677306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a:endCxn id="26" idx="4"/>
          </p:cNvCxnSpPr>
          <p:nvPr/>
        </p:nvCxnSpPr>
        <p:spPr>
          <a:xfrm>
            <a:off x="10121566" y="1299408"/>
            <a:ext cx="14348" cy="418542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OUR</a:t>
            </a:r>
          </a:p>
          <a:p>
            <a:r>
              <a:rPr lang="en-US" sz="1600" b="1" dirty="0">
                <a:solidFill>
                  <a:schemeClr val="bg1">
                    <a:lumMod val="50000"/>
                  </a:schemeClr>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8668575"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ICU ADMISSION MODEL</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DATA CLEANING</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39B482C4-1E59-8A46-A9FF-F034B34756F3}"/>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1FA12054-15F2-ED48-9295-0EBB7FEAB1EB}"/>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27F91570-7DEE-1843-88EF-D5A7715CE9A5}"/>
              </a:ext>
            </a:extLst>
          </p:cNvPr>
          <p:cNvPicPr>
            <a:picLocks noChangeAspect="1"/>
          </p:cNvPicPr>
          <p:nvPr/>
        </p:nvPicPr>
        <p:blipFill>
          <a:blip r:embed="rId6"/>
          <a:stretch>
            <a:fillRect/>
          </a:stretch>
        </p:blipFill>
        <p:spPr>
          <a:xfrm>
            <a:off x="9935890" y="3862965"/>
            <a:ext cx="399545" cy="399545"/>
          </a:xfrm>
          <a:prstGeom prst="rect">
            <a:avLst/>
          </a:prstGeom>
        </p:spPr>
      </p:pic>
      <p:sp>
        <p:nvSpPr>
          <p:cNvPr id="58" name="TextBox 57">
            <a:extLst>
              <a:ext uri="{FF2B5EF4-FFF2-40B4-BE49-F238E27FC236}">
                <a16:creationId xmlns:a16="http://schemas.microsoft.com/office/drawing/2014/main" id="{51491C9C-6DE7-1245-9F8D-6BD692460AD8}"/>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SEVERITY</a:t>
            </a:r>
          </a:p>
          <a:p>
            <a:r>
              <a:rPr lang="en-US" sz="1600" b="1" dirty="0">
                <a:solidFill>
                  <a:schemeClr val="bg1">
                    <a:lumMod val="50000"/>
                  </a:schemeClr>
                </a:solidFill>
                <a:latin typeface="Arial" panose="020B0604020202020204" pitchFamily="34" charset="0"/>
                <a:cs typeface="Arial" panose="020B0604020202020204" pitchFamily="34" charset="0"/>
              </a:rPr>
              <a:t>PREDICTION</a:t>
            </a:r>
          </a:p>
          <a:p>
            <a:r>
              <a:rPr lang="en-US" sz="1600" b="1" dirty="0">
                <a:solidFill>
                  <a:schemeClr val="bg1">
                    <a:lumMod val="50000"/>
                  </a:schemeClr>
                </a:solidFill>
                <a:latin typeface="Arial" panose="020B0604020202020204" pitchFamily="34" charset="0"/>
                <a:cs typeface="Arial" panose="020B0604020202020204" pitchFamily="34" charset="0"/>
              </a:rPr>
              <a:t>MODEL</a:t>
            </a:r>
            <a:endParaRPr lang="en-US" sz="2000" dirty="0">
              <a:solidFill>
                <a:schemeClr val="bg1">
                  <a:lumMod val="50000"/>
                </a:schemeClr>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55612A41-A080-B74E-BF9A-4208880C4717}"/>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ICU ADMISSION MODEL</a:t>
            </a:r>
            <a:endParaRPr lang="en-US" sz="2000" dirty="0">
              <a:solidFill>
                <a:srgbClr val="004E79"/>
              </a:solidFill>
              <a:latin typeface="Arial" panose="020B0604020202020204" pitchFamily="34" charset="0"/>
              <a:cs typeface="Arial" panose="020B0604020202020204" pitchFamily="34" charset="0"/>
            </a:endParaRPr>
          </a:p>
        </p:txBody>
      </p:sp>
      <p:pic>
        <p:nvPicPr>
          <p:cNvPr id="60" name="Picture 59" descr="Icon&#10;&#10;Description automatically generated">
            <a:extLst>
              <a:ext uri="{FF2B5EF4-FFF2-40B4-BE49-F238E27FC236}">
                <a16:creationId xmlns:a16="http://schemas.microsoft.com/office/drawing/2014/main" id="{C5A86310-8653-C744-9F0B-50923750F450}"/>
              </a:ext>
            </a:extLst>
          </p:cNvPr>
          <p:cNvPicPr>
            <a:picLocks noChangeAspect="1"/>
          </p:cNvPicPr>
          <p:nvPr/>
        </p:nvPicPr>
        <p:blipFill>
          <a:blip r:embed="rId7"/>
          <a:stretch>
            <a:fillRect/>
          </a:stretch>
        </p:blipFill>
        <p:spPr>
          <a:xfrm>
            <a:off x="9958411" y="4964303"/>
            <a:ext cx="361122" cy="361122"/>
          </a:xfrm>
          <a:prstGeom prst="rect">
            <a:avLst/>
          </a:prstGeom>
        </p:spPr>
      </p:pic>
      <p:sp>
        <p:nvSpPr>
          <p:cNvPr id="51" name="TextBox 50">
            <a:extLst>
              <a:ext uri="{FF2B5EF4-FFF2-40B4-BE49-F238E27FC236}">
                <a16:creationId xmlns:a16="http://schemas.microsoft.com/office/drawing/2014/main" id="{E2EEA050-A719-2C41-8818-A64828E3E233}"/>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TERESA</a:t>
            </a:r>
            <a:endParaRPr lang="en-US" sz="4000" b="1"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C328876-A53F-F84F-8A5E-A2C8D82B1463}"/>
              </a:ext>
            </a:extLst>
          </p:cNvPr>
          <p:cNvPicPr>
            <a:picLocks noChangeAspect="1"/>
          </p:cNvPicPr>
          <p:nvPr/>
        </p:nvPicPr>
        <p:blipFill>
          <a:blip r:embed="rId8"/>
          <a:stretch>
            <a:fillRect/>
          </a:stretch>
        </p:blipFill>
        <p:spPr>
          <a:xfrm>
            <a:off x="200019" y="3322273"/>
            <a:ext cx="9020158" cy="1642030"/>
          </a:xfrm>
          <a:prstGeom prst="rect">
            <a:avLst/>
          </a:prstGeom>
        </p:spPr>
      </p:pic>
    </p:spTree>
    <p:extLst>
      <p:ext uri="{BB962C8B-B14F-4D97-AF65-F5344CB8AC3E}">
        <p14:creationId xmlns:p14="http://schemas.microsoft.com/office/powerpoint/2010/main" val="362395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a:endCxn id="26" idx="4"/>
          </p:cNvCxnSpPr>
          <p:nvPr/>
        </p:nvCxnSpPr>
        <p:spPr>
          <a:xfrm>
            <a:off x="10121566" y="1299408"/>
            <a:ext cx="14348" cy="418542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OUR</a:t>
            </a:r>
          </a:p>
          <a:p>
            <a:r>
              <a:rPr lang="en-US" sz="1600" b="1" dirty="0">
                <a:solidFill>
                  <a:schemeClr val="bg1">
                    <a:lumMod val="50000"/>
                  </a:schemeClr>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8668575"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ICU ADMISSION MODEL</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DATA CLEANING</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39B482C4-1E59-8A46-A9FF-F034B34756F3}"/>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1FA12054-15F2-ED48-9295-0EBB7FEAB1EB}"/>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27F91570-7DEE-1843-88EF-D5A7715CE9A5}"/>
              </a:ext>
            </a:extLst>
          </p:cNvPr>
          <p:cNvPicPr>
            <a:picLocks noChangeAspect="1"/>
          </p:cNvPicPr>
          <p:nvPr/>
        </p:nvPicPr>
        <p:blipFill>
          <a:blip r:embed="rId6"/>
          <a:stretch>
            <a:fillRect/>
          </a:stretch>
        </p:blipFill>
        <p:spPr>
          <a:xfrm>
            <a:off x="9935890" y="3862965"/>
            <a:ext cx="399545" cy="399545"/>
          </a:xfrm>
          <a:prstGeom prst="rect">
            <a:avLst/>
          </a:prstGeom>
        </p:spPr>
      </p:pic>
      <p:sp>
        <p:nvSpPr>
          <p:cNvPr id="58" name="TextBox 57">
            <a:extLst>
              <a:ext uri="{FF2B5EF4-FFF2-40B4-BE49-F238E27FC236}">
                <a16:creationId xmlns:a16="http://schemas.microsoft.com/office/drawing/2014/main" id="{51491C9C-6DE7-1245-9F8D-6BD692460AD8}"/>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SEVERITY</a:t>
            </a:r>
          </a:p>
          <a:p>
            <a:r>
              <a:rPr lang="en-US" sz="1600" b="1" dirty="0">
                <a:solidFill>
                  <a:schemeClr val="bg1">
                    <a:lumMod val="50000"/>
                  </a:schemeClr>
                </a:solidFill>
                <a:latin typeface="Arial" panose="020B0604020202020204" pitchFamily="34" charset="0"/>
                <a:cs typeface="Arial" panose="020B0604020202020204" pitchFamily="34" charset="0"/>
              </a:rPr>
              <a:t>PREDICTION</a:t>
            </a:r>
          </a:p>
          <a:p>
            <a:r>
              <a:rPr lang="en-US" sz="1600" b="1" dirty="0">
                <a:solidFill>
                  <a:schemeClr val="bg1">
                    <a:lumMod val="50000"/>
                  </a:schemeClr>
                </a:solidFill>
                <a:latin typeface="Arial" panose="020B0604020202020204" pitchFamily="34" charset="0"/>
                <a:cs typeface="Arial" panose="020B0604020202020204" pitchFamily="34" charset="0"/>
              </a:rPr>
              <a:t>MODEL</a:t>
            </a:r>
            <a:endParaRPr lang="en-US" sz="2000" dirty="0">
              <a:solidFill>
                <a:schemeClr val="bg1">
                  <a:lumMod val="50000"/>
                </a:schemeClr>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55612A41-A080-B74E-BF9A-4208880C4717}"/>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ICU ADMISSION MODEL</a:t>
            </a:r>
            <a:endParaRPr lang="en-US" sz="2000" dirty="0">
              <a:solidFill>
                <a:srgbClr val="004E79"/>
              </a:solidFill>
              <a:latin typeface="Arial" panose="020B0604020202020204" pitchFamily="34" charset="0"/>
              <a:cs typeface="Arial" panose="020B0604020202020204" pitchFamily="34" charset="0"/>
            </a:endParaRPr>
          </a:p>
        </p:txBody>
      </p:sp>
      <p:pic>
        <p:nvPicPr>
          <p:cNvPr id="60" name="Picture 59" descr="Icon&#10;&#10;Description automatically generated">
            <a:extLst>
              <a:ext uri="{FF2B5EF4-FFF2-40B4-BE49-F238E27FC236}">
                <a16:creationId xmlns:a16="http://schemas.microsoft.com/office/drawing/2014/main" id="{C5A86310-8653-C744-9F0B-50923750F450}"/>
              </a:ext>
            </a:extLst>
          </p:cNvPr>
          <p:cNvPicPr>
            <a:picLocks noChangeAspect="1"/>
          </p:cNvPicPr>
          <p:nvPr/>
        </p:nvPicPr>
        <p:blipFill>
          <a:blip r:embed="rId7"/>
          <a:stretch>
            <a:fillRect/>
          </a:stretch>
        </p:blipFill>
        <p:spPr>
          <a:xfrm>
            <a:off x="9958411" y="4964303"/>
            <a:ext cx="361122" cy="361122"/>
          </a:xfrm>
          <a:prstGeom prst="rect">
            <a:avLst/>
          </a:prstGeom>
        </p:spPr>
      </p:pic>
      <p:sp>
        <p:nvSpPr>
          <p:cNvPr id="51" name="TextBox 50">
            <a:extLst>
              <a:ext uri="{FF2B5EF4-FFF2-40B4-BE49-F238E27FC236}">
                <a16:creationId xmlns:a16="http://schemas.microsoft.com/office/drawing/2014/main" id="{E2EEA050-A719-2C41-8818-A64828E3E233}"/>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TERESA</a:t>
            </a:r>
            <a:endParaRPr lang="en-US" sz="4000" b="1"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C328876-A53F-F84F-8A5E-A2C8D82B1463}"/>
              </a:ext>
            </a:extLst>
          </p:cNvPr>
          <p:cNvPicPr>
            <a:picLocks noChangeAspect="1"/>
          </p:cNvPicPr>
          <p:nvPr/>
        </p:nvPicPr>
        <p:blipFill>
          <a:blip r:embed="rId8"/>
          <a:stretch>
            <a:fillRect/>
          </a:stretch>
        </p:blipFill>
        <p:spPr>
          <a:xfrm>
            <a:off x="200019" y="2382120"/>
            <a:ext cx="9020158" cy="1642030"/>
          </a:xfrm>
          <a:prstGeom prst="rect">
            <a:avLst/>
          </a:prstGeom>
        </p:spPr>
      </p:pic>
      <p:sp>
        <p:nvSpPr>
          <p:cNvPr id="2" name="TextBox 1">
            <a:extLst>
              <a:ext uri="{FF2B5EF4-FFF2-40B4-BE49-F238E27FC236}">
                <a16:creationId xmlns:a16="http://schemas.microsoft.com/office/drawing/2014/main" id="{772BC6F1-A7EE-328E-E606-0B25ADFD5E29}"/>
              </a:ext>
            </a:extLst>
          </p:cNvPr>
          <p:cNvSpPr txBox="1"/>
          <p:nvPr/>
        </p:nvSpPr>
        <p:spPr>
          <a:xfrm>
            <a:off x="302575" y="4401801"/>
            <a:ext cx="9106176"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solidFill>
                  <a:schemeClr val="tx1">
                    <a:lumMod val="65000"/>
                    <a:lumOff val="35000"/>
                  </a:schemeClr>
                </a:solidFill>
                <a:latin typeface="Arial"/>
                <a:cs typeface="Arial"/>
              </a:rPr>
              <a:t>Observations with ICU = 1 are dropped</a:t>
            </a:r>
            <a:endParaRPr lang="en-US" sz="2200">
              <a:solidFill>
                <a:schemeClr val="tx1">
                  <a:lumMod val="65000"/>
                  <a:lumOff val="35000"/>
                </a:schemeClr>
              </a:solidFill>
              <a:ea typeface="+mn-lt"/>
              <a:cs typeface="+mn-lt"/>
            </a:endParaRPr>
          </a:p>
          <a:p>
            <a:endParaRPr lang="en-US" sz="2200">
              <a:ea typeface="+mn-lt"/>
              <a:cs typeface="+mn-lt"/>
            </a:endParaRPr>
          </a:p>
          <a:p>
            <a:r>
              <a:rPr lang="en-US" sz="2200" b="1">
                <a:solidFill>
                  <a:schemeClr val="tx1">
                    <a:lumMod val="65000"/>
                    <a:lumOff val="35000"/>
                  </a:schemeClr>
                </a:solidFill>
                <a:latin typeface="Arial"/>
                <a:cs typeface="Arial"/>
              </a:rPr>
              <a:t>Redefinition of Outcome Variable</a:t>
            </a:r>
            <a:endParaRPr lang="en-US" sz="2200">
              <a:solidFill>
                <a:schemeClr val="tx1">
                  <a:lumMod val="65000"/>
                  <a:lumOff val="35000"/>
                </a:schemeClr>
              </a:solidFill>
              <a:ea typeface="+mn-lt"/>
              <a:cs typeface="+mn-lt"/>
            </a:endParaRPr>
          </a:p>
          <a:p>
            <a:r>
              <a:rPr lang="en-US" sz="2000">
                <a:solidFill>
                  <a:schemeClr val="tx1">
                    <a:lumMod val="65000"/>
                    <a:lumOff val="35000"/>
                  </a:schemeClr>
                </a:solidFill>
                <a:latin typeface="Arial"/>
                <a:cs typeface="Arial"/>
              </a:rPr>
              <a:t>0: Patients not admitted to ICU</a:t>
            </a:r>
            <a:endParaRPr lang="en-US" sz="2000">
              <a:solidFill>
                <a:schemeClr val="tx1">
                  <a:lumMod val="65000"/>
                  <a:lumOff val="35000"/>
                </a:schemeClr>
              </a:solidFill>
              <a:ea typeface="+mn-lt"/>
              <a:cs typeface="+mn-lt"/>
            </a:endParaRPr>
          </a:p>
          <a:p>
            <a:r>
              <a:rPr lang="en-US" sz="2000">
                <a:solidFill>
                  <a:schemeClr val="tx1">
                    <a:lumMod val="65000"/>
                    <a:lumOff val="35000"/>
                  </a:schemeClr>
                </a:solidFill>
                <a:latin typeface="Arial"/>
                <a:cs typeface="Arial"/>
              </a:rPr>
              <a:t>1: Patients just about to be admitted to ICU (1 window before patient is in ICU)</a:t>
            </a:r>
            <a:endParaRPr lang="en-GB" sz="2000">
              <a:solidFill>
                <a:schemeClr val="tx1">
                  <a:lumMod val="65000"/>
                  <a:lumOff val="35000"/>
                </a:schemeClr>
              </a:solidFill>
            </a:endParaRPr>
          </a:p>
        </p:txBody>
      </p:sp>
    </p:spTree>
    <p:extLst>
      <p:ext uri="{BB962C8B-B14F-4D97-AF65-F5344CB8AC3E}">
        <p14:creationId xmlns:p14="http://schemas.microsoft.com/office/powerpoint/2010/main" val="528452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a:endCxn id="26" idx="4"/>
          </p:cNvCxnSpPr>
          <p:nvPr/>
        </p:nvCxnSpPr>
        <p:spPr>
          <a:xfrm>
            <a:off x="10121566" y="1299408"/>
            <a:ext cx="14348" cy="418542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OUR</a:t>
            </a:r>
          </a:p>
          <a:p>
            <a:r>
              <a:rPr lang="en-US" sz="1600" b="1" dirty="0">
                <a:solidFill>
                  <a:schemeClr val="bg1">
                    <a:lumMod val="50000"/>
                  </a:schemeClr>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8668575"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ICU ADMISSION MODEL</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DATA CLEANING</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39B482C4-1E59-8A46-A9FF-F034B34756F3}"/>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1FA12054-15F2-ED48-9295-0EBB7FEAB1EB}"/>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27F91570-7DEE-1843-88EF-D5A7715CE9A5}"/>
              </a:ext>
            </a:extLst>
          </p:cNvPr>
          <p:cNvPicPr>
            <a:picLocks noChangeAspect="1"/>
          </p:cNvPicPr>
          <p:nvPr/>
        </p:nvPicPr>
        <p:blipFill>
          <a:blip r:embed="rId6"/>
          <a:stretch>
            <a:fillRect/>
          </a:stretch>
        </p:blipFill>
        <p:spPr>
          <a:xfrm>
            <a:off x="9935890" y="3862965"/>
            <a:ext cx="399545" cy="399545"/>
          </a:xfrm>
          <a:prstGeom prst="rect">
            <a:avLst/>
          </a:prstGeom>
        </p:spPr>
      </p:pic>
      <p:sp>
        <p:nvSpPr>
          <p:cNvPr id="58" name="TextBox 57">
            <a:extLst>
              <a:ext uri="{FF2B5EF4-FFF2-40B4-BE49-F238E27FC236}">
                <a16:creationId xmlns:a16="http://schemas.microsoft.com/office/drawing/2014/main" id="{51491C9C-6DE7-1245-9F8D-6BD692460AD8}"/>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SEVERITY</a:t>
            </a:r>
          </a:p>
          <a:p>
            <a:r>
              <a:rPr lang="en-US" sz="1600" b="1" dirty="0">
                <a:solidFill>
                  <a:schemeClr val="bg1">
                    <a:lumMod val="50000"/>
                  </a:schemeClr>
                </a:solidFill>
                <a:latin typeface="Arial" panose="020B0604020202020204" pitchFamily="34" charset="0"/>
                <a:cs typeface="Arial" panose="020B0604020202020204" pitchFamily="34" charset="0"/>
              </a:rPr>
              <a:t>PREDICTION</a:t>
            </a:r>
          </a:p>
          <a:p>
            <a:r>
              <a:rPr lang="en-US" sz="1600" b="1" dirty="0">
                <a:solidFill>
                  <a:schemeClr val="bg1">
                    <a:lumMod val="50000"/>
                  </a:schemeClr>
                </a:solidFill>
                <a:latin typeface="Arial" panose="020B0604020202020204" pitchFamily="34" charset="0"/>
                <a:cs typeface="Arial" panose="020B0604020202020204" pitchFamily="34" charset="0"/>
              </a:rPr>
              <a:t>MODEL</a:t>
            </a:r>
            <a:endParaRPr lang="en-US" sz="2000" dirty="0">
              <a:solidFill>
                <a:schemeClr val="bg1">
                  <a:lumMod val="50000"/>
                </a:schemeClr>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55612A41-A080-B74E-BF9A-4208880C4717}"/>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ICU ADMISSION MODEL</a:t>
            </a:r>
            <a:endParaRPr lang="en-US" sz="2000" dirty="0">
              <a:solidFill>
                <a:srgbClr val="004E79"/>
              </a:solidFill>
              <a:latin typeface="Arial" panose="020B0604020202020204" pitchFamily="34" charset="0"/>
              <a:cs typeface="Arial" panose="020B0604020202020204" pitchFamily="34" charset="0"/>
            </a:endParaRPr>
          </a:p>
        </p:txBody>
      </p:sp>
      <p:pic>
        <p:nvPicPr>
          <p:cNvPr id="60" name="Picture 59" descr="Icon&#10;&#10;Description automatically generated">
            <a:extLst>
              <a:ext uri="{FF2B5EF4-FFF2-40B4-BE49-F238E27FC236}">
                <a16:creationId xmlns:a16="http://schemas.microsoft.com/office/drawing/2014/main" id="{C5A86310-8653-C744-9F0B-50923750F450}"/>
              </a:ext>
            </a:extLst>
          </p:cNvPr>
          <p:cNvPicPr>
            <a:picLocks noChangeAspect="1"/>
          </p:cNvPicPr>
          <p:nvPr/>
        </p:nvPicPr>
        <p:blipFill>
          <a:blip r:embed="rId7"/>
          <a:stretch>
            <a:fillRect/>
          </a:stretch>
        </p:blipFill>
        <p:spPr>
          <a:xfrm>
            <a:off x="9958411" y="4964303"/>
            <a:ext cx="361122" cy="361122"/>
          </a:xfrm>
          <a:prstGeom prst="rect">
            <a:avLst/>
          </a:prstGeom>
        </p:spPr>
      </p:pic>
      <p:sp>
        <p:nvSpPr>
          <p:cNvPr id="51" name="TextBox 50">
            <a:extLst>
              <a:ext uri="{FF2B5EF4-FFF2-40B4-BE49-F238E27FC236}">
                <a16:creationId xmlns:a16="http://schemas.microsoft.com/office/drawing/2014/main" id="{E2EEA050-A719-2C41-8818-A64828E3E233}"/>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TERESA</a:t>
            </a:r>
            <a:endParaRPr lang="en-US" sz="4000" b="1" dirty="0">
              <a:solidFill>
                <a:schemeClr val="bg1"/>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E3917FBD-7F75-3549-BC97-F02655DE55BB}"/>
              </a:ext>
            </a:extLst>
          </p:cNvPr>
          <p:cNvSpPr txBox="1"/>
          <p:nvPr/>
        </p:nvSpPr>
        <p:spPr>
          <a:xfrm>
            <a:off x="375810" y="2745076"/>
            <a:ext cx="9039560" cy="830997"/>
          </a:xfrm>
          <a:prstGeom prst="rect">
            <a:avLst/>
          </a:prstGeom>
          <a:noFill/>
        </p:spPr>
        <p:txBody>
          <a:bodyPr wrap="square" lIns="91440" tIns="45720" rIns="91440" bIns="45720" rtlCol="0" anchor="t">
            <a:spAutoFit/>
          </a:bodyPr>
          <a:lstStyle/>
          <a:p>
            <a:r>
              <a:rPr lang="en-US" sz="2400" b="1">
                <a:solidFill>
                  <a:schemeClr val="tx1">
                    <a:lumMod val="65000"/>
                    <a:lumOff val="35000"/>
                  </a:schemeClr>
                </a:solidFill>
                <a:latin typeface="Arial"/>
                <a:cs typeface="Arial"/>
              </a:rPr>
              <a:t>Missing Values Handling</a:t>
            </a:r>
          </a:p>
          <a:p>
            <a:pPr marL="342900" indent="-342900">
              <a:buFont typeface="Arial"/>
              <a:buChar char="•"/>
            </a:pPr>
            <a:r>
              <a:rPr lang="en-US" sz="2400">
                <a:solidFill>
                  <a:schemeClr val="tx1">
                    <a:lumMod val="65000"/>
                    <a:lumOff val="35000"/>
                  </a:schemeClr>
                </a:solidFill>
                <a:latin typeface="Arial"/>
                <a:cs typeface="Arial"/>
              </a:rPr>
              <a:t>Used ‘rflmpute()’ to replace all NA values</a:t>
            </a:r>
            <a:endParaRPr lang="en-US" sz="2200">
              <a:solidFill>
                <a:schemeClr val="tx1">
                  <a:lumMod val="65000"/>
                  <a:lumOff val="35000"/>
                </a:schemeClr>
              </a:solidFill>
              <a:latin typeface="Arial"/>
              <a:cs typeface="Arial"/>
            </a:endParaRPr>
          </a:p>
        </p:txBody>
      </p:sp>
      <p:pic>
        <p:nvPicPr>
          <p:cNvPr id="2" name="Picture 2" descr="Icon&#10;&#10;Description automatically generated">
            <a:extLst>
              <a:ext uri="{FF2B5EF4-FFF2-40B4-BE49-F238E27FC236}">
                <a16:creationId xmlns:a16="http://schemas.microsoft.com/office/drawing/2014/main" id="{9E17CCF7-7B89-EB59-EACA-F8DE49EAE7DB}"/>
              </a:ext>
            </a:extLst>
          </p:cNvPr>
          <p:cNvPicPr>
            <a:picLocks noChangeAspect="1"/>
          </p:cNvPicPr>
          <p:nvPr/>
        </p:nvPicPr>
        <p:blipFill>
          <a:blip r:embed="rId8"/>
          <a:stretch>
            <a:fillRect/>
          </a:stretch>
        </p:blipFill>
        <p:spPr>
          <a:xfrm>
            <a:off x="7205071" y="1328772"/>
            <a:ext cx="1653040" cy="1653040"/>
          </a:xfrm>
          <a:prstGeom prst="rect">
            <a:avLst/>
          </a:prstGeom>
        </p:spPr>
      </p:pic>
    </p:spTree>
    <p:extLst>
      <p:ext uri="{BB962C8B-B14F-4D97-AF65-F5344CB8AC3E}">
        <p14:creationId xmlns:p14="http://schemas.microsoft.com/office/powerpoint/2010/main" val="3948455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D24CD51A-ED65-E84E-841A-4E2A3AEA902F}"/>
              </a:ext>
            </a:extLst>
          </p:cNvPr>
          <p:cNvPicPr>
            <a:picLocks noChangeAspect="1"/>
          </p:cNvPicPr>
          <p:nvPr/>
        </p:nvPicPr>
        <p:blipFill>
          <a:blip r:embed="rId3"/>
          <a:stretch>
            <a:fillRect/>
          </a:stretch>
        </p:blipFill>
        <p:spPr>
          <a:xfrm>
            <a:off x="2513751" y="2379862"/>
            <a:ext cx="9280336" cy="6217662"/>
          </a:xfrm>
          <a:prstGeom prst="rect">
            <a:avLst/>
          </a:prstGeom>
        </p:spPr>
      </p:pic>
      <p:sp>
        <p:nvSpPr>
          <p:cNvPr id="2" name="Rectangle 1">
            <a:extLst>
              <a:ext uri="{FF2B5EF4-FFF2-40B4-BE49-F238E27FC236}">
                <a16:creationId xmlns:a16="http://schemas.microsoft.com/office/drawing/2014/main" id="{AF798DA7-E73D-3A45-B114-32B74BDA8E85}"/>
              </a:ext>
            </a:extLst>
          </p:cNvPr>
          <p:cNvSpPr/>
          <p:nvPr/>
        </p:nvSpPr>
        <p:spPr>
          <a:xfrm>
            <a:off x="375810" y="4673213"/>
            <a:ext cx="9727474" cy="2292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5B437FD-0832-9E4D-B32C-577ACB2A8CA1}"/>
              </a:ext>
            </a:extLst>
          </p:cNvPr>
          <p:cNvSpPr/>
          <p:nvPr/>
        </p:nvSpPr>
        <p:spPr>
          <a:xfrm>
            <a:off x="-2525" y="1299409"/>
            <a:ext cx="9727474" cy="1038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98D9CD1-58F7-7E4B-90A2-B705B9D07FD8}"/>
              </a:ext>
            </a:extLst>
          </p:cNvPr>
          <p:cNvSpPr/>
          <p:nvPr/>
        </p:nvSpPr>
        <p:spPr>
          <a:xfrm>
            <a:off x="7069559" y="1546738"/>
            <a:ext cx="5740749" cy="5403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a:solidFill>
                  <a:srgbClr val="221E20"/>
                </a:solidFill>
                <a:latin typeface="Arial" panose="020B0604020202020204" pitchFamily="34" charset="0"/>
                <a:cs typeface="Arial" panose="020B0604020202020204" pitchFamily="34" charset="0"/>
              </a:rPr>
              <a:t>OUR</a:t>
            </a:r>
          </a:p>
          <a:p>
            <a:r>
              <a:rPr lang="en-US" sz="1600" b="1">
                <a:solidFill>
                  <a:srgbClr val="221E20"/>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a:solidFill>
                  <a:schemeClr val="bg1"/>
                </a:solidFill>
                <a:latin typeface="Arial" panose="020B0604020202020204" pitchFamily="34" charset="0"/>
                <a:cs typeface="Arial" panose="020B0604020202020204" pitchFamily="34" charset="0"/>
              </a:rPr>
              <a:t>BUSINESS PROBLEM</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PATIENT ROADMAP</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BUSINESS PROBLEM</a:t>
            </a:r>
            <a:endParaRPr lang="en-US" sz="2000" dirty="0">
              <a:solidFill>
                <a:srgbClr val="004E79"/>
              </a:solidFill>
              <a:latin typeface="Arial" panose="020B0604020202020204" pitchFamily="34" charset="0"/>
              <a:cs typeface="Arial" panose="020B0604020202020204" pitchFamily="34" charset="0"/>
            </a:endParaRPr>
          </a:p>
        </p:txBody>
      </p:sp>
      <p:pic>
        <p:nvPicPr>
          <p:cNvPr id="50" name="Picture 49">
            <a:extLst>
              <a:ext uri="{FF2B5EF4-FFF2-40B4-BE49-F238E27FC236}">
                <a16:creationId xmlns:a16="http://schemas.microsoft.com/office/drawing/2014/main" id="{40AFC9DC-AD93-D045-8E88-0AF0914DF87E}"/>
              </a:ext>
            </a:extLst>
          </p:cNvPr>
          <p:cNvPicPr>
            <a:picLocks noChangeAspect="1"/>
          </p:cNvPicPr>
          <p:nvPr/>
        </p:nvPicPr>
        <p:blipFill rotWithShape="1">
          <a:blip r:embed="rId6"/>
          <a:srcRect b="38985"/>
          <a:stretch/>
        </p:blipFill>
        <p:spPr>
          <a:xfrm>
            <a:off x="10416531" y="5776711"/>
            <a:ext cx="1625568" cy="565349"/>
          </a:xfrm>
          <a:prstGeom prst="rect">
            <a:avLst/>
          </a:prstGeom>
        </p:spPr>
      </p:pic>
      <p:sp>
        <p:nvSpPr>
          <p:cNvPr id="51" name="TextBox 50">
            <a:extLst>
              <a:ext uri="{FF2B5EF4-FFF2-40B4-BE49-F238E27FC236}">
                <a16:creationId xmlns:a16="http://schemas.microsoft.com/office/drawing/2014/main" id="{7821E98B-036F-8542-A7FF-3E6DFBAB55F6}"/>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34" name="Picture 33" descr="Icon&#10;&#10;Description automatically generated">
            <a:extLst>
              <a:ext uri="{FF2B5EF4-FFF2-40B4-BE49-F238E27FC236}">
                <a16:creationId xmlns:a16="http://schemas.microsoft.com/office/drawing/2014/main" id="{6B169CF9-0E15-FE46-B3ED-82466E2FE2E2}"/>
              </a:ext>
            </a:extLst>
          </p:cNvPr>
          <p:cNvPicPr>
            <a:picLocks noChangeAspect="1"/>
          </p:cNvPicPr>
          <p:nvPr/>
        </p:nvPicPr>
        <p:blipFill>
          <a:blip r:embed="rId7"/>
          <a:stretch>
            <a:fillRect/>
          </a:stretch>
        </p:blipFill>
        <p:spPr>
          <a:xfrm>
            <a:off x="9935890" y="3862965"/>
            <a:ext cx="399545" cy="399545"/>
          </a:xfrm>
          <a:prstGeom prst="rect">
            <a:avLst/>
          </a:prstGeom>
        </p:spPr>
      </p:pic>
      <p:sp>
        <p:nvSpPr>
          <p:cNvPr id="30" name="TextBox 29">
            <a:extLst>
              <a:ext uri="{FF2B5EF4-FFF2-40B4-BE49-F238E27FC236}">
                <a16:creationId xmlns:a16="http://schemas.microsoft.com/office/drawing/2014/main" id="{FA592DA6-39DC-2F4B-9D82-11303030F34D}"/>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B3EA3E7A-7979-D140-9FE8-D55620C3CC12}"/>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36" name="Picture 35" descr="Icon&#10;&#10;Description automatically generated">
            <a:extLst>
              <a:ext uri="{FF2B5EF4-FFF2-40B4-BE49-F238E27FC236}">
                <a16:creationId xmlns:a16="http://schemas.microsoft.com/office/drawing/2014/main" id="{D572AE35-08A8-CE4C-9C3C-EC5C06209FE2}"/>
              </a:ext>
            </a:extLst>
          </p:cNvPr>
          <p:cNvPicPr>
            <a:picLocks noChangeAspect="1"/>
          </p:cNvPicPr>
          <p:nvPr/>
        </p:nvPicPr>
        <p:blipFill>
          <a:blip r:embed="rId8"/>
          <a:stretch>
            <a:fillRect/>
          </a:stretch>
        </p:blipFill>
        <p:spPr>
          <a:xfrm>
            <a:off x="9958411" y="4964303"/>
            <a:ext cx="361122" cy="361122"/>
          </a:xfrm>
          <a:prstGeom prst="rect">
            <a:avLst/>
          </a:prstGeom>
        </p:spPr>
      </p:pic>
      <p:sp>
        <p:nvSpPr>
          <p:cNvPr id="40" name="TextBox 39">
            <a:extLst>
              <a:ext uri="{FF2B5EF4-FFF2-40B4-BE49-F238E27FC236}">
                <a16:creationId xmlns:a16="http://schemas.microsoft.com/office/drawing/2014/main" id="{98B2F625-5DCB-A24A-B821-02F34E77505F}"/>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JEROME</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2347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a:endCxn id="26" idx="4"/>
          </p:cNvCxnSpPr>
          <p:nvPr/>
        </p:nvCxnSpPr>
        <p:spPr>
          <a:xfrm>
            <a:off x="10121566" y="1299408"/>
            <a:ext cx="14348" cy="418542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OUR</a:t>
            </a:r>
          </a:p>
          <a:p>
            <a:r>
              <a:rPr lang="en-US" sz="1600" b="1" dirty="0">
                <a:solidFill>
                  <a:schemeClr val="bg1">
                    <a:lumMod val="50000"/>
                  </a:schemeClr>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8668575"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ICU ADMISSION MODEL</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DATA EXPLORATION</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39B482C4-1E59-8A46-A9FF-F034B34756F3}"/>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1FA12054-15F2-ED48-9295-0EBB7FEAB1EB}"/>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27F91570-7DEE-1843-88EF-D5A7715CE9A5}"/>
              </a:ext>
            </a:extLst>
          </p:cNvPr>
          <p:cNvPicPr>
            <a:picLocks noChangeAspect="1"/>
          </p:cNvPicPr>
          <p:nvPr/>
        </p:nvPicPr>
        <p:blipFill>
          <a:blip r:embed="rId6"/>
          <a:stretch>
            <a:fillRect/>
          </a:stretch>
        </p:blipFill>
        <p:spPr>
          <a:xfrm>
            <a:off x="9935890" y="3862965"/>
            <a:ext cx="399545" cy="399545"/>
          </a:xfrm>
          <a:prstGeom prst="rect">
            <a:avLst/>
          </a:prstGeom>
        </p:spPr>
      </p:pic>
      <p:sp>
        <p:nvSpPr>
          <p:cNvPr id="58" name="TextBox 57">
            <a:extLst>
              <a:ext uri="{FF2B5EF4-FFF2-40B4-BE49-F238E27FC236}">
                <a16:creationId xmlns:a16="http://schemas.microsoft.com/office/drawing/2014/main" id="{51491C9C-6DE7-1245-9F8D-6BD692460AD8}"/>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SEVERITY</a:t>
            </a:r>
          </a:p>
          <a:p>
            <a:r>
              <a:rPr lang="en-US" sz="1600" b="1" dirty="0">
                <a:solidFill>
                  <a:schemeClr val="bg1">
                    <a:lumMod val="50000"/>
                  </a:schemeClr>
                </a:solidFill>
                <a:latin typeface="Arial" panose="020B0604020202020204" pitchFamily="34" charset="0"/>
                <a:cs typeface="Arial" panose="020B0604020202020204" pitchFamily="34" charset="0"/>
              </a:rPr>
              <a:t>PREDICTION</a:t>
            </a:r>
          </a:p>
          <a:p>
            <a:r>
              <a:rPr lang="en-US" sz="1600" b="1" dirty="0">
                <a:solidFill>
                  <a:schemeClr val="bg1">
                    <a:lumMod val="50000"/>
                  </a:schemeClr>
                </a:solidFill>
                <a:latin typeface="Arial" panose="020B0604020202020204" pitchFamily="34" charset="0"/>
                <a:cs typeface="Arial" panose="020B0604020202020204" pitchFamily="34" charset="0"/>
              </a:rPr>
              <a:t>MODEL</a:t>
            </a:r>
            <a:endParaRPr lang="en-US" sz="2000" dirty="0">
              <a:solidFill>
                <a:schemeClr val="bg1">
                  <a:lumMod val="50000"/>
                </a:schemeClr>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55612A41-A080-B74E-BF9A-4208880C4717}"/>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ICU ADMISSION MODEL</a:t>
            </a:r>
            <a:endParaRPr lang="en-US" sz="2000" dirty="0">
              <a:solidFill>
                <a:srgbClr val="004E79"/>
              </a:solidFill>
              <a:latin typeface="Arial" panose="020B0604020202020204" pitchFamily="34" charset="0"/>
              <a:cs typeface="Arial" panose="020B0604020202020204" pitchFamily="34" charset="0"/>
            </a:endParaRPr>
          </a:p>
        </p:txBody>
      </p:sp>
      <p:pic>
        <p:nvPicPr>
          <p:cNvPr id="60" name="Picture 59" descr="Icon&#10;&#10;Description automatically generated">
            <a:extLst>
              <a:ext uri="{FF2B5EF4-FFF2-40B4-BE49-F238E27FC236}">
                <a16:creationId xmlns:a16="http://schemas.microsoft.com/office/drawing/2014/main" id="{C5A86310-8653-C744-9F0B-50923750F450}"/>
              </a:ext>
            </a:extLst>
          </p:cNvPr>
          <p:cNvPicPr>
            <a:picLocks noChangeAspect="1"/>
          </p:cNvPicPr>
          <p:nvPr/>
        </p:nvPicPr>
        <p:blipFill>
          <a:blip r:embed="rId7"/>
          <a:stretch>
            <a:fillRect/>
          </a:stretch>
        </p:blipFill>
        <p:spPr>
          <a:xfrm>
            <a:off x="9958411" y="4964303"/>
            <a:ext cx="361122" cy="361122"/>
          </a:xfrm>
          <a:prstGeom prst="rect">
            <a:avLst/>
          </a:prstGeom>
        </p:spPr>
      </p:pic>
      <p:sp>
        <p:nvSpPr>
          <p:cNvPr id="51" name="TextBox 50">
            <a:extLst>
              <a:ext uri="{FF2B5EF4-FFF2-40B4-BE49-F238E27FC236}">
                <a16:creationId xmlns:a16="http://schemas.microsoft.com/office/drawing/2014/main" id="{E2EEA050-A719-2C41-8818-A64828E3E233}"/>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TERESA</a:t>
            </a:r>
            <a:endParaRPr lang="en-US" sz="4000" b="1" dirty="0">
              <a:solidFill>
                <a:schemeClr val="bg1"/>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02DEABDC-701B-DA4B-B2E5-0A784C6A108F}"/>
              </a:ext>
            </a:extLst>
          </p:cNvPr>
          <p:cNvSpPr txBox="1"/>
          <p:nvPr/>
        </p:nvSpPr>
        <p:spPr>
          <a:xfrm>
            <a:off x="375810" y="2179323"/>
            <a:ext cx="9039560" cy="830997"/>
          </a:xfrm>
          <a:prstGeom prst="rect">
            <a:avLst/>
          </a:prstGeom>
          <a:noFill/>
        </p:spPr>
        <p:txBody>
          <a:bodyPr wrap="square" rtlCol="0" anchor="t">
            <a:spAutoFit/>
          </a:bodyPr>
          <a:lstStyle/>
          <a:p>
            <a:r>
              <a:rPr lang="en-US" sz="2400" b="1" dirty="0">
                <a:solidFill>
                  <a:schemeClr val="tx1">
                    <a:lumMod val="65000"/>
                    <a:lumOff val="35000"/>
                  </a:schemeClr>
                </a:solidFill>
                <a:latin typeface="Arial" panose="020B0604020202020204" pitchFamily="34" charset="0"/>
                <a:cs typeface="Arial" panose="020B0604020202020204" pitchFamily="34" charset="0"/>
              </a:rPr>
              <a:t>Age Percentile</a:t>
            </a:r>
            <a:endParaRPr lang="en-SG" sz="2200" b="1" dirty="0">
              <a:solidFill>
                <a:schemeClr val="tx1">
                  <a:lumMod val="65000"/>
                  <a:lumOff val="35000"/>
                </a:schemeClr>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b="1"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4098" name="Picture 2">
            <a:extLst>
              <a:ext uri="{FF2B5EF4-FFF2-40B4-BE49-F238E27FC236}">
                <a16:creationId xmlns:a16="http://schemas.microsoft.com/office/drawing/2014/main" id="{C069C4D8-D7E3-5044-81D3-0E34F895997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5928"/>
          <a:stretch/>
        </p:blipFill>
        <p:spPr bwMode="auto">
          <a:xfrm>
            <a:off x="1253323" y="2573511"/>
            <a:ext cx="7662448" cy="41189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71CAD05A-9182-1CF8-A24B-B326758B3E38}"/>
              </a:ext>
            </a:extLst>
          </p:cNvPr>
          <p:cNvPicPr>
            <a:picLocks noChangeAspect="1"/>
          </p:cNvPicPr>
          <p:nvPr/>
        </p:nvPicPr>
        <p:blipFill>
          <a:blip r:embed="rId9"/>
          <a:stretch>
            <a:fillRect/>
          </a:stretch>
        </p:blipFill>
        <p:spPr>
          <a:xfrm>
            <a:off x="8578896" y="5266700"/>
            <a:ext cx="668558" cy="674120"/>
          </a:xfrm>
          <a:prstGeom prst="rect">
            <a:avLst/>
          </a:prstGeom>
        </p:spPr>
      </p:pic>
      <p:pic>
        <p:nvPicPr>
          <p:cNvPr id="3" name="Picture 3">
            <a:extLst>
              <a:ext uri="{FF2B5EF4-FFF2-40B4-BE49-F238E27FC236}">
                <a16:creationId xmlns:a16="http://schemas.microsoft.com/office/drawing/2014/main" id="{85519BD4-CB0F-75D3-D1D4-B03CE7B6D01C}"/>
              </a:ext>
            </a:extLst>
          </p:cNvPr>
          <p:cNvPicPr>
            <a:picLocks noChangeAspect="1"/>
          </p:cNvPicPr>
          <p:nvPr/>
        </p:nvPicPr>
        <p:blipFill>
          <a:blip r:embed="rId10"/>
          <a:stretch>
            <a:fillRect/>
          </a:stretch>
        </p:blipFill>
        <p:spPr>
          <a:xfrm>
            <a:off x="8590020" y="3431223"/>
            <a:ext cx="651872" cy="668559"/>
          </a:xfrm>
          <a:prstGeom prst="rect">
            <a:avLst/>
          </a:prstGeom>
        </p:spPr>
      </p:pic>
    </p:spTree>
    <p:extLst>
      <p:ext uri="{BB962C8B-B14F-4D97-AF65-F5344CB8AC3E}">
        <p14:creationId xmlns:p14="http://schemas.microsoft.com/office/powerpoint/2010/main" val="3570246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Icon&#10;&#10;Description automatically generated">
            <a:extLst>
              <a:ext uri="{FF2B5EF4-FFF2-40B4-BE49-F238E27FC236}">
                <a16:creationId xmlns:a16="http://schemas.microsoft.com/office/drawing/2014/main" id="{F071293B-238F-D1BE-9775-AEB635E2984F}"/>
              </a:ext>
            </a:extLst>
          </p:cNvPr>
          <p:cNvPicPr>
            <a:picLocks noChangeAspect="1"/>
          </p:cNvPicPr>
          <p:nvPr/>
        </p:nvPicPr>
        <p:blipFill>
          <a:blip r:embed="rId3"/>
          <a:stretch>
            <a:fillRect/>
          </a:stretch>
        </p:blipFill>
        <p:spPr>
          <a:xfrm>
            <a:off x="8150619" y="1567940"/>
            <a:ext cx="1408310" cy="1436120"/>
          </a:xfrm>
          <a:prstGeom prst="rect">
            <a:avLst/>
          </a:prstGeom>
        </p:spPr>
      </p:pic>
      <p:pic>
        <p:nvPicPr>
          <p:cNvPr id="5122" name="Picture 2">
            <a:extLst>
              <a:ext uri="{FF2B5EF4-FFF2-40B4-BE49-F238E27FC236}">
                <a16:creationId xmlns:a16="http://schemas.microsoft.com/office/drawing/2014/main" id="{174D87AB-376C-C947-9B5B-F3BA4DF406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092"/>
          <a:stretch/>
        </p:blipFill>
        <p:spPr bwMode="auto">
          <a:xfrm>
            <a:off x="1811733" y="2650442"/>
            <a:ext cx="6501131" cy="400053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a:endCxn id="26" idx="4"/>
          </p:cNvCxnSpPr>
          <p:nvPr/>
        </p:nvCxnSpPr>
        <p:spPr>
          <a:xfrm>
            <a:off x="10121566" y="1299408"/>
            <a:ext cx="14348" cy="418542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OUR</a:t>
            </a:r>
          </a:p>
          <a:p>
            <a:r>
              <a:rPr lang="en-US" sz="1600" b="1" dirty="0">
                <a:solidFill>
                  <a:schemeClr val="bg1">
                    <a:lumMod val="50000"/>
                  </a:schemeClr>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8668575"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ICU ADMISSION MODEL</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DATA EXPLORATION</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39B482C4-1E59-8A46-A9FF-F034B34756F3}"/>
              </a:ext>
            </a:extLst>
          </p:cNvPr>
          <p:cNvPicPr>
            <a:picLocks noChangeAspect="1"/>
          </p:cNvPicPr>
          <p:nvPr/>
        </p:nvPicPr>
        <p:blipFill rotWithShape="1">
          <a:blip r:embed="rId7"/>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1FA12054-15F2-ED48-9295-0EBB7FEAB1EB}"/>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27F91570-7DEE-1843-88EF-D5A7715CE9A5}"/>
              </a:ext>
            </a:extLst>
          </p:cNvPr>
          <p:cNvPicPr>
            <a:picLocks noChangeAspect="1"/>
          </p:cNvPicPr>
          <p:nvPr/>
        </p:nvPicPr>
        <p:blipFill>
          <a:blip r:embed="rId8"/>
          <a:stretch>
            <a:fillRect/>
          </a:stretch>
        </p:blipFill>
        <p:spPr>
          <a:xfrm>
            <a:off x="9935890" y="3862965"/>
            <a:ext cx="399545" cy="399545"/>
          </a:xfrm>
          <a:prstGeom prst="rect">
            <a:avLst/>
          </a:prstGeom>
        </p:spPr>
      </p:pic>
      <p:sp>
        <p:nvSpPr>
          <p:cNvPr id="58" name="TextBox 57">
            <a:extLst>
              <a:ext uri="{FF2B5EF4-FFF2-40B4-BE49-F238E27FC236}">
                <a16:creationId xmlns:a16="http://schemas.microsoft.com/office/drawing/2014/main" id="{51491C9C-6DE7-1245-9F8D-6BD692460AD8}"/>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SEVERITY</a:t>
            </a:r>
          </a:p>
          <a:p>
            <a:r>
              <a:rPr lang="en-US" sz="1600" b="1" dirty="0">
                <a:solidFill>
                  <a:schemeClr val="bg1">
                    <a:lumMod val="50000"/>
                  </a:schemeClr>
                </a:solidFill>
                <a:latin typeface="Arial" panose="020B0604020202020204" pitchFamily="34" charset="0"/>
                <a:cs typeface="Arial" panose="020B0604020202020204" pitchFamily="34" charset="0"/>
              </a:rPr>
              <a:t>PREDICTION</a:t>
            </a:r>
          </a:p>
          <a:p>
            <a:r>
              <a:rPr lang="en-US" sz="1600" b="1" dirty="0">
                <a:solidFill>
                  <a:schemeClr val="bg1">
                    <a:lumMod val="50000"/>
                  </a:schemeClr>
                </a:solidFill>
                <a:latin typeface="Arial" panose="020B0604020202020204" pitchFamily="34" charset="0"/>
                <a:cs typeface="Arial" panose="020B0604020202020204" pitchFamily="34" charset="0"/>
              </a:rPr>
              <a:t>MODEL</a:t>
            </a:r>
            <a:endParaRPr lang="en-US" sz="2000" dirty="0">
              <a:solidFill>
                <a:schemeClr val="bg1">
                  <a:lumMod val="50000"/>
                </a:schemeClr>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55612A41-A080-B74E-BF9A-4208880C4717}"/>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ICU ADMISSION MODEL</a:t>
            </a:r>
            <a:endParaRPr lang="en-US" sz="2000" dirty="0">
              <a:solidFill>
                <a:srgbClr val="004E79"/>
              </a:solidFill>
              <a:latin typeface="Arial" panose="020B0604020202020204" pitchFamily="34" charset="0"/>
              <a:cs typeface="Arial" panose="020B0604020202020204" pitchFamily="34" charset="0"/>
            </a:endParaRPr>
          </a:p>
        </p:txBody>
      </p:sp>
      <p:pic>
        <p:nvPicPr>
          <p:cNvPr id="60" name="Picture 59" descr="Icon&#10;&#10;Description automatically generated">
            <a:extLst>
              <a:ext uri="{FF2B5EF4-FFF2-40B4-BE49-F238E27FC236}">
                <a16:creationId xmlns:a16="http://schemas.microsoft.com/office/drawing/2014/main" id="{C5A86310-8653-C744-9F0B-50923750F450}"/>
              </a:ext>
            </a:extLst>
          </p:cNvPr>
          <p:cNvPicPr>
            <a:picLocks noChangeAspect="1"/>
          </p:cNvPicPr>
          <p:nvPr/>
        </p:nvPicPr>
        <p:blipFill>
          <a:blip r:embed="rId9"/>
          <a:stretch>
            <a:fillRect/>
          </a:stretch>
        </p:blipFill>
        <p:spPr>
          <a:xfrm>
            <a:off x="9958411" y="4964303"/>
            <a:ext cx="361122" cy="361122"/>
          </a:xfrm>
          <a:prstGeom prst="rect">
            <a:avLst/>
          </a:prstGeom>
        </p:spPr>
      </p:pic>
      <p:sp>
        <p:nvSpPr>
          <p:cNvPr id="51" name="TextBox 50">
            <a:extLst>
              <a:ext uri="{FF2B5EF4-FFF2-40B4-BE49-F238E27FC236}">
                <a16:creationId xmlns:a16="http://schemas.microsoft.com/office/drawing/2014/main" id="{E2EEA050-A719-2C41-8818-A64828E3E233}"/>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TERESA</a:t>
            </a:r>
            <a:endParaRPr lang="en-US" sz="4000" b="1" dirty="0">
              <a:solidFill>
                <a:schemeClr val="bg1"/>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02DEABDC-701B-DA4B-B2E5-0A784C6A108F}"/>
              </a:ext>
            </a:extLst>
          </p:cNvPr>
          <p:cNvSpPr txBox="1"/>
          <p:nvPr/>
        </p:nvSpPr>
        <p:spPr>
          <a:xfrm>
            <a:off x="375810" y="2179323"/>
            <a:ext cx="9039560" cy="830997"/>
          </a:xfrm>
          <a:prstGeom prst="rect">
            <a:avLst/>
          </a:prstGeom>
          <a:noFill/>
        </p:spPr>
        <p:txBody>
          <a:bodyPr wrap="square" rtlCol="0" anchor="t">
            <a:spAutoFit/>
          </a:bodyPr>
          <a:lstStyle/>
          <a:p>
            <a:r>
              <a:rPr lang="en-US" sz="2400" b="1" dirty="0">
                <a:solidFill>
                  <a:schemeClr val="tx1">
                    <a:lumMod val="65000"/>
                    <a:lumOff val="35000"/>
                  </a:schemeClr>
                </a:solidFill>
                <a:latin typeface="Arial" panose="020B0604020202020204" pitchFamily="34" charset="0"/>
                <a:cs typeface="Arial" panose="020B0604020202020204" pitchFamily="34" charset="0"/>
              </a:rPr>
              <a:t>Heart Rate</a:t>
            </a:r>
            <a:endParaRPr lang="en-SG" sz="2200" b="1" dirty="0">
              <a:solidFill>
                <a:schemeClr val="tx1">
                  <a:lumMod val="65000"/>
                  <a:lumOff val="35000"/>
                </a:schemeClr>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b="1"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0037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2D114F90-2670-9142-A6A2-4B616AA573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11"/>
          <a:stretch/>
        </p:blipFill>
        <p:spPr bwMode="auto">
          <a:xfrm>
            <a:off x="1811978" y="2659439"/>
            <a:ext cx="6545136" cy="40113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a:endCxn id="26" idx="4"/>
          </p:cNvCxnSpPr>
          <p:nvPr/>
        </p:nvCxnSpPr>
        <p:spPr>
          <a:xfrm>
            <a:off x="10121566" y="1299408"/>
            <a:ext cx="14348" cy="418542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OUR</a:t>
            </a:r>
          </a:p>
          <a:p>
            <a:r>
              <a:rPr lang="en-US" sz="1600" b="1" dirty="0">
                <a:solidFill>
                  <a:schemeClr val="bg1">
                    <a:lumMod val="50000"/>
                  </a:schemeClr>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8668575"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ICU ADMISSION MODEL</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DATA EXPLORATION</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39B482C4-1E59-8A46-A9FF-F034B34756F3}"/>
              </a:ext>
            </a:extLst>
          </p:cNvPr>
          <p:cNvPicPr>
            <a:picLocks noChangeAspect="1"/>
          </p:cNvPicPr>
          <p:nvPr/>
        </p:nvPicPr>
        <p:blipFill rotWithShape="1">
          <a:blip r:embed="rId6"/>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1FA12054-15F2-ED48-9295-0EBB7FEAB1EB}"/>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27F91570-7DEE-1843-88EF-D5A7715CE9A5}"/>
              </a:ext>
            </a:extLst>
          </p:cNvPr>
          <p:cNvPicPr>
            <a:picLocks noChangeAspect="1"/>
          </p:cNvPicPr>
          <p:nvPr/>
        </p:nvPicPr>
        <p:blipFill>
          <a:blip r:embed="rId7"/>
          <a:stretch>
            <a:fillRect/>
          </a:stretch>
        </p:blipFill>
        <p:spPr>
          <a:xfrm>
            <a:off x="9935890" y="3862965"/>
            <a:ext cx="399545" cy="399545"/>
          </a:xfrm>
          <a:prstGeom prst="rect">
            <a:avLst/>
          </a:prstGeom>
        </p:spPr>
      </p:pic>
      <p:sp>
        <p:nvSpPr>
          <p:cNvPr id="58" name="TextBox 57">
            <a:extLst>
              <a:ext uri="{FF2B5EF4-FFF2-40B4-BE49-F238E27FC236}">
                <a16:creationId xmlns:a16="http://schemas.microsoft.com/office/drawing/2014/main" id="{51491C9C-6DE7-1245-9F8D-6BD692460AD8}"/>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SEVERITY</a:t>
            </a:r>
          </a:p>
          <a:p>
            <a:r>
              <a:rPr lang="en-US" sz="1600" b="1" dirty="0">
                <a:solidFill>
                  <a:schemeClr val="bg1">
                    <a:lumMod val="50000"/>
                  </a:schemeClr>
                </a:solidFill>
                <a:latin typeface="Arial" panose="020B0604020202020204" pitchFamily="34" charset="0"/>
                <a:cs typeface="Arial" panose="020B0604020202020204" pitchFamily="34" charset="0"/>
              </a:rPr>
              <a:t>PREDICTION</a:t>
            </a:r>
          </a:p>
          <a:p>
            <a:r>
              <a:rPr lang="en-US" sz="1600" b="1" dirty="0">
                <a:solidFill>
                  <a:schemeClr val="bg1">
                    <a:lumMod val="50000"/>
                  </a:schemeClr>
                </a:solidFill>
                <a:latin typeface="Arial" panose="020B0604020202020204" pitchFamily="34" charset="0"/>
                <a:cs typeface="Arial" panose="020B0604020202020204" pitchFamily="34" charset="0"/>
              </a:rPr>
              <a:t>MODEL</a:t>
            </a:r>
            <a:endParaRPr lang="en-US" sz="2000" dirty="0">
              <a:solidFill>
                <a:schemeClr val="bg1">
                  <a:lumMod val="50000"/>
                </a:schemeClr>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55612A41-A080-B74E-BF9A-4208880C4717}"/>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ICU ADMISSION MODEL</a:t>
            </a:r>
            <a:endParaRPr lang="en-US" sz="2000" dirty="0">
              <a:solidFill>
                <a:srgbClr val="004E79"/>
              </a:solidFill>
              <a:latin typeface="Arial" panose="020B0604020202020204" pitchFamily="34" charset="0"/>
              <a:cs typeface="Arial" panose="020B0604020202020204" pitchFamily="34" charset="0"/>
            </a:endParaRPr>
          </a:p>
        </p:txBody>
      </p:sp>
      <p:pic>
        <p:nvPicPr>
          <p:cNvPr id="60" name="Picture 59" descr="Icon&#10;&#10;Description automatically generated">
            <a:extLst>
              <a:ext uri="{FF2B5EF4-FFF2-40B4-BE49-F238E27FC236}">
                <a16:creationId xmlns:a16="http://schemas.microsoft.com/office/drawing/2014/main" id="{C5A86310-8653-C744-9F0B-50923750F450}"/>
              </a:ext>
            </a:extLst>
          </p:cNvPr>
          <p:cNvPicPr>
            <a:picLocks noChangeAspect="1"/>
          </p:cNvPicPr>
          <p:nvPr/>
        </p:nvPicPr>
        <p:blipFill>
          <a:blip r:embed="rId8"/>
          <a:stretch>
            <a:fillRect/>
          </a:stretch>
        </p:blipFill>
        <p:spPr>
          <a:xfrm>
            <a:off x="9958411" y="4964303"/>
            <a:ext cx="361122" cy="361122"/>
          </a:xfrm>
          <a:prstGeom prst="rect">
            <a:avLst/>
          </a:prstGeom>
        </p:spPr>
      </p:pic>
      <p:sp>
        <p:nvSpPr>
          <p:cNvPr id="51" name="TextBox 50">
            <a:extLst>
              <a:ext uri="{FF2B5EF4-FFF2-40B4-BE49-F238E27FC236}">
                <a16:creationId xmlns:a16="http://schemas.microsoft.com/office/drawing/2014/main" id="{E2EEA050-A719-2C41-8818-A64828E3E233}"/>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TERESA</a:t>
            </a:r>
            <a:endParaRPr lang="en-US" sz="4000" b="1" dirty="0">
              <a:solidFill>
                <a:schemeClr val="bg1"/>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02DEABDC-701B-DA4B-B2E5-0A784C6A108F}"/>
              </a:ext>
            </a:extLst>
          </p:cNvPr>
          <p:cNvSpPr txBox="1"/>
          <p:nvPr/>
        </p:nvSpPr>
        <p:spPr>
          <a:xfrm>
            <a:off x="375810" y="2179323"/>
            <a:ext cx="9039560" cy="830997"/>
          </a:xfrm>
          <a:prstGeom prst="rect">
            <a:avLst/>
          </a:prstGeom>
          <a:noFill/>
        </p:spPr>
        <p:txBody>
          <a:bodyPr wrap="square" rtlCol="0" anchor="t">
            <a:spAutoFit/>
          </a:bodyPr>
          <a:lstStyle/>
          <a:p>
            <a:r>
              <a:rPr lang="en-US" sz="2400" b="1" dirty="0">
                <a:solidFill>
                  <a:schemeClr val="tx1">
                    <a:lumMod val="65000"/>
                    <a:lumOff val="35000"/>
                  </a:schemeClr>
                </a:solidFill>
                <a:latin typeface="Arial" panose="020B0604020202020204" pitchFamily="34" charset="0"/>
                <a:cs typeface="Arial" panose="020B0604020202020204" pitchFamily="34" charset="0"/>
              </a:rPr>
              <a:t>Neutrophils</a:t>
            </a:r>
            <a:endParaRPr lang="en-SG" sz="2200" b="1" dirty="0">
              <a:solidFill>
                <a:schemeClr val="tx1">
                  <a:lumMod val="65000"/>
                  <a:lumOff val="35000"/>
                </a:schemeClr>
              </a:solidFill>
              <a:latin typeface="Arial" panose="020B0604020202020204" pitchFamily="34" charset="0"/>
              <a:cs typeface="Arial" panose="020B0604020202020204" pitchFamily="34" charset="0"/>
            </a:endParaRPr>
          </a:p>
          <a:p>
            <a:pPr marL="457200" indent="-457200">
              <a:buFont typeface="+mj-lt"/>
              <a:buAutoNum type="arabicPeriod"/>
            </a:pPr>
            <a:endParaRPr lang="en-US" sz="2400" b="1"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3" name="Picture 3" descr="Shape, circle&#10;&#10;Description automatically generated">
            <a:extLst>
              <a:ext uri="{FF2B5EF4-FFF2-40B4-BE49-F238E27FC236}">
                <a16:creationId xmlns:a16="http://schemas.microsoft.com/office/drawing/2014/main" id="{04D6737B-970A-D5CD-1953-01825F1C6920}"/>
              </a:ext>
            </a:extLst>
          </p:cNvPr>
          <p:cNvPicPr>
            <a:picLocks noChangeAspect="1"/>
          </p:cNvPicPr>
          <p:nvPr/>
        </p:nvPicPr>
        <p:blipFill>
          <a:blip r:embed="rId9"/>
          <a:stretch>
            <a:fillRect/>
          </a:stretch>
        </p:blipFill>
        <p:spPr>
          <a:xfrm>
            <a:off x="8150618" y="1556814"/>
            <a:ext cx="1363814" cy="1397187"/>
          </a:xfrm>
          <a:prstGeom prst="rect">
            <a:avLst/>
          </a:prstGeom>
        </p:spPr>
      </p:pic>
    </p:spTree>
    <p:extLst>
      <p:ext uri="{BB962C8B-B14F-4D97-AF65-F5344CB8AC3E}">
        <p14:creationId xmlns:p14="http://schemas.microsoft.com/office/powerpoint/2010/main" val="1553079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con&#10;&#10;Description automatically generated">
            <a:extLst>
              <a:ext uri="{FF2B5EF4-FFF2-40B4-BE49-F238E27FC236}">
                <a16:creationId xmlns:a16="http://schemas.microsoft.com/office/drawing/2014/main" id="{8A021BDB-263C-A545-52CB-6ECE1732FBB2}"/>
              </a:ext>
            </a:extLst>
          </p:cNvPr>
          <p:cNvPicPr>
            <a:picLocks noChangeAspect="1"/>
          </p:cNvPicPr>
          <p:nvPr/>
        </p:nvPicPr>
        <p:blipFill>
          <a:blip r:embed="rId3"/>
          <a:stretch>
            <a:fillRect/>
          </a:stretch>
        </p:blipFill>
        <p:spPr>
          <a:xfrm>
            <a:off x="8150618" y="1567939"/>
            <a:ext cx="1397186" cy="1402748"/>
          </a:xfrm>
          <a:prstGeom prst="rect">
            <a:avLst/>
          </a:prstGeom>
        </p:spPr>
      </p:pic>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a:endCxn id="26" idx="4"/>
          </p:cNvCxnSpPr>
          <p:nvPr/>
        </p:nvCxnSpPr>
        <p:spPr>
          <a:xfrm>
            <a:off x="10121566" y="1299408"/>
            <a:ext cx="14348" cy="418542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OUR</a:t>
            </a:r>
          </a:p>
          <a:p>
            <a:r>
              <a:rPr lang="en-US" sz="1600" b="1" dirty="0">
                <a:solidFill>
                  <a:schemeClr val="bg1">
                    <a:lumMod val="50000"/>
                  </a:schemeClr>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8668575"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ICU ADMISSION MODEL</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DATA EXPLORATION</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BUSINESS PROBLEM</a:t>
            </a: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39B482C4-1E59-8A46-A9FF-F034B34756F3}"/>
              </a:ext>
            </a:extLst>
          </p:cNvPr>
          <p:cNvPicPr>
            <a:picLocks noChangeAspect="1"/>
          </p:cNvPicPr>
          <p:nvPr/>
        </p:nvPicPr>
        <p:blipFill rotWithShape="1">
          <a:blip r:embed="rId6"/>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1FA12054-15F2-ED48-9295-0EBB7FEAB1EB}"/>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27F91570-7DEE-1843-88EF-D5A7715CE9A5}"/>
              </a:ext>
            </a:extLst>
          </p:cNvPr>
          <p:cNvPicPr>
            <a:picLocks noChangeAspect="1"/>
          </p:cNvPicPr>
          <p:nvPr/>
        </p:nvPicPr>
        <p:blipFill>
          <a:blip r:embed="rId7"/>
          <a:stretch>
            <a:fillRect/>
          </a:stretch>
        </p:blipFill>
        <p:spPr>
          <a:xfrm>
            <a:off x="9935890" y="3862965"/>
            <a:ext cx="399545" cy="399545"/>
          </a:xfrm>
          <a:prstGeom prst="rect">
            <a:avLst/>
          </a:prstGeom>
        </p:spPr>
      </p:pic>
      <p:sp>
        <p:nvSpPr>
          <p:cNvPr id="58" name="TextBox 57">
            <a:extLst>
              <a:ext uri="{FF2B5EF4-FFF2-40B4-BE49-F238E27FC236}">
                <a16:creationId xmlns:a16="http://schemas.microsoft.com/office/drawing/2014/main" id="{51491C9C-6DE7-1245-9F8D-6BD692460AD8}"/>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SEVERITY</a:t>
            </a:r>
          </a:p>
          <a:p>
            <a:r>
              <a:rPr lang="en-US" sz="1600" b="1" dirty="0">
                <a:solidFill>
                  <a:schemeClr val="bg1">
                    <a:lumMod val="50000"/>
                  </a:schemeClr>
                </a:solidFill>
                <a:latin typeface="Arial" panose="020B0604020202020204" pitchFamily="34" charset="0"/>
                <a:cs typeface="Arial" panose="020B0604020202020204" pitchFamily="34" charset="0"/>
              </a:rPr>
              <a:t>PREDICTION</a:t>
            </a:r>
          </a:p>
          <a:p>
            <a:r>
              <a:rPr lang="en-US" sz="1600" b="1" dirty="0">
                <a:solidFill>
                  <a:schemeClr val="bg1">
                    <a:lumMod val="50000"/>
                  </a:schemeClr>
                </a:solidFill>
                <a:latin typeface="Arial" panose="020B0604020202020204" pitchFamily="34" charset="0"/>
                <a:cs typeface="Arial" panose="020B0604020202020204" pitchFamily="34" charset="0"/>
              </a:rPr>
              <a:t>MODEL</a:t>
            </a:r>
            <a:endParaRPr lang="en-US" sz="2000" dirty="0">
              <a:solidFill>
                <a:schemeClr val="bg1">
                  <a:lumMod val="50000"/>
                </a:schemeClr>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55612A41-A080-B74E-BF9A-4208880C4717}"/>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ICU ADMISSION MODEL</a:t>
            </a:r>
            <a:endParaRPr lang="en-US" sz="2000" dirty="0">
              <a:solidFill>
                <a:srgbClr val="004E79"/>
              </a:solidFill>
              <a:latin typeface="Arial" panose="020B0604020202020204" pitchFamily="34" charset="0"/>
              <a:cs typeface="Arial" panose="020B0604020202020204" pitchFamily="34" charset="0"/>
            </a:endParaRPr>
          </a:p>
        </p:txBody>
      </p:sp>
      <p:pic>
        <p:nvPicPr>
          <p:cNvPr id="60" name="Picture 59" descr="Icon&#10;&#10;Description automatically generated">
            <a:extLst>
              <a:ext uri="{FF2B5EF4-FFF2-40B4-BE49-F238E27FC236}">
                <a16:creationId xmlns:a16="http://schemas.microsoft.com/office/drawing/2014/main" id="{C5A86310-8653-C744-9F0B-50923750F450}"/>
              </a:ext>
            </a:extLst>
          </p:cNvPr>
          <p:cNvPicPr>
            <a:picLocks noChangeAspect="1"/>
          </p:cNvPicPr>
          <p:nvPr/>
        </p:nvPicPr>
        <p:blipFill>
          <a:blip r:embed="rId8"/>
          <a:stretch>
            <a:fillRect/>
          </a:stretch>
        </p:blipFill>
        <p:spPr>
          <a:xfrm>
            <a:off x="9958411" y="4964303"/>
            <a:ext cx="361122" cy="361122"/>
          </a:xfrm>
          <a:prstGeom prst="rect">
            <a:avLst/>
          </a:prstGeom>
        </p:spPr>
      </p:pic>
      <p:sp>
        <p:nvSpPr>
          <p:cNvPr id="51" name="TextBox 50">
            <a:extLst>
              <a:ext uri="{FF2B5EF4-FFF2-40B4-BE49-F238E27FC236}">
                <a16:creationId xmlns:a16="http://schemas.microsoft.com/office/drawing/2014/main" id="{E2EEA050-A719-2C41-8818-A64828E3E233}"/>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TERESA</a:t>
            </a:r>
            <a:endParaRPr lang="en-US" sz="4000" b="1" dirty="0">
              <a:solidFill>
                <a:schemeClr val="bg1"/>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02DEABDC-701B-DA4B-B2E5-0A784C6A108F}"/>
              </a:ext>
            </a:extLst>
          </p:cNvPr>
          <p:cNvSpPr txBox="1"/>
          <p:nvPr/>
        </p:nvSpPr>
        <p:spPr>
          <a:xfrm>
            <a:off x="375810" y="2179323"/>
            <a:ext cx="9039560" cy="830997"/>
          </a:xfrm>
          <a:prstGeom prst="rect">
            <a:avLst/>
          </a:prstGeom>
          <a:noFill/>
        </p:spPr>
        <p:txBody>
          <a:bodyPr wrap="square" lIns="91440" tIns="45720" rIns="91440" bIns="45720" rtlCol="0" anchor="t">
            <a:spAutoFit/>
          </a:bodyPr>
          <a:lstStyle/>
          <a:p>
            <a:r>
              <a:rPr lang="en-US" sz="2400" b="1">
                <a:solidFill>
                  <a:schemeClr val="tx1">
                    <a:lumMod val="65000"/>
                    <a:lumOff val="35000"/>
                  </a:schemeClr>
                </a:solidFill>
                <a:latin typeface="Arial"/>
                <a:cs typeface="Arial"/>
              </a:rPr>
              <a:t>Lymphocytes</a:t>
            </a:r>
            <a:endParaRPr lang="en-SG" sz="2200" b="1">
              <a:solidFill>
                <a:schemeClr val="tx1">
                  <a:lumMod val="65000"/>
                  <a:lumOff val="35000"/>
                </a:schemeClr>
              </a:solidFill>
              <a:latin typeface="Arial"/>
              <a:cs typeface="Arial"/>
            </a:endParaRPr>
          </a:p>
          <a:p>
            <a:pPr marL="457200" indent="-457200">
              <a:buFont typeface="+mj-lt"/>
              <a:buAutoNum type="arabicPeriod"/>
            </a:pPr>
            <a:endParaRPr lang="en-US" sz="2400" b="1"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7170" name="Picture 2">
            <a:extLst>
              <a:ext uri="{FF2B5EF4-FFF2-40B4-BE49-F238E27FC236}">
                <a16:creationId xmlns:a16="http://schemas.microsoft.com/office/drawing/2014/main" id="{44D32331-A17E-6847-8829-F677A0A4AC4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8078"/>
          <a:stretch/>
        </p:blipFill>
        <p:spPr bwMode="auto">
          <a:xfrm>
            <a:off x="1810510" y="2661673"/>
            <a:ext cx="6548073" cy="4012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53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a:endCxn id="26" idx="4"/>
          </p:cNvCxnSpPr>
          <p:nvPr/>
        </p:nvCxnSpPr>
        <p:spPr>
          <a:xfrm>
            <a:off x="10121566" y="1299408"/>
            <a:ext cx="14348" cy="418542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a:solidFill>
                  <a:schemeClr val="bg1">
                    <a:lumMod val="50000"/>
                  </a:schemeClr>
                </a:solidFill>
                <a:latin typeface="Arial" panose="020B0604020202020204" pitchFamily="34" charset="0"/>
                <a:cs typeface="Arial" panose="020B0604020202020204" pitchFamily="34" charset="0"/>
              </a:rPr>
              <a:t>OUR</a:t>
            </a:r>
          </a:p>
          <a:p>
            <a:r>
              <a:rPr lang="en-US" sz="1600" b="1">
                <a:solidFill>
                  <a:schemeClr val="bg1">
                    <a:lumMod val="50000"/>
                  </a:schemeClr>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8668575" cy="689997"/>
          </a:xfrm>
          <a:prstGeom prst="rect">
            <a:avLst/>
          </a:prstGeom>
          <a:noFill/>
        </p:spPr>
        <p:txBody>
          <a:bodyPr wrap="square" rtlCol="0" anchor="ctr">
            <a:spAutoFit/>
          </a:bodyPr>
          <a:lstStyle/>
          <a:p>
            <a:pPr>
              <a:lnSpc>
                <a:spcPts val="5000"/>
              </a:lnSpc>
            </a:pPr>
            <a:r>
              <a:rPr lang="en-US" sz="4000" b="1">
                <a:solidFill>
                  <a:schemeClr val="bg1"/>
                </a:solidFill>
                <a:latin typeface="Arial" panose="020B0604020202020204" pitchFamily="34" charset="0"/>
                <a:cs typeface="Arial" panose="020B0604020202020204" pitchFamily="34" charset="0"/>
              </a:rPr>
              <a:t>ICU ADMISSION MODEL</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a:solidFill>
                  <a:srgbClr val="004E79"/>
                </a:solidFill>
                <a:latin typeface="Arial" panose="020B0604020202020204" pitchFamily="34" charset="0"/>
                <a:cs typeface="Arial" panose="020B0604020202020204" pitchFamily="34" charset="0"/>
              </a:rPr>
              <a:t>DATA EXPLORATION</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a:solidFill>
                  <a:schemeClr val="bg1">
                    <a:lumMod val="50000"/>
                  </a:schemeClr>
                </a:solidFill>
                <a:latin typeface="Arial" panose="020B0604020202020204" pitchFamily="34" charset="0"/>
                <a:cs typeface="Arial" panose="020B0604020202020204" pitchFamily="34" charset="0"/>
              </a:rPr>
              <a:t>BUSINESS PROBLEM</a:t>
            </a:r>
            <a:endParaRPr lang="en-US" sz="200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39B482C4-1E59-8A46-A9FF-F034B34756F3}"/>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1FA12054-15F2-ED48-9295-0EBB7FEAB1EB}"/>
              </a:ext>
            </a:extLst>
          </p:cNvPr>
          <p:cNvSpPr txBox="1"/>
          <p:nvPr/>
        </p:nvSpPr>
        <p:spPr>
          <a:xfrm>
            <a:off x="10306102" y="6342060"/>
            <a:ext cx="1846425" cy="438582"/>
          </a:xfrm>
          <a:prstGeom prst="rect">
            <a:avLst/>
          </a:prstGeom>
          <a:noFill/>
        </p:spPr>
        <p:txBody>
          <a:bodyPr wrap="square" rtlCol="0">
            <a:spAutoFit/>
          </a:bodyPr>
          <a:lstStyle/>
          <a:p>
            <a:pPr algn="ctr"/>
            <a:r>
              <a:rPr lang="en-US" sz="1200" spc="20">
                <a:solidFill>
                  <a:srgbClr val="004E79"/>
                </a:solidFill>
                <a:latin typeface="Arial" panose="020B0604020202020204" pitchFamily="34" charset="0"/>
                <a:cs typeface="Arial" panose="020B0604020202020204" pitchFamily="34" charset="0"/>
              </a:rPr>
              <a:t>MINISTRY OF HEALTH</a:t>
            </a:r>
          </a:p>
          <a:p>
            <a:pPr algn="ctr"/>
            <a:r>
              <a:rPr lang="en-US" sz="1050" spc="-5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27F91570-7DEE-1843-88EF-D5A7715CE9A5}"/>
              </a:ext>
            </a:extLst>
          </p:cNvPr>
          <p:cNvPicPr>
            <a:picLocks noChangeAspect="1"/>
          </p:cNvPicPr>
          <p:nvPr/>
        </p:nvPicPr>
        <p:blipFill>
          <a:blip r:embed="rId6"/>
          <a:stretch>
            <a:fillRect/>
          </a:stretch>
        </p:blipFill>
        <p:spPr>
          <a:xfrm>
            <a:off x="9935890" y="3862965"/>
            <a:ext cx="399545" cy="399545"/>
          </a:xfrm>
          <a:prstGeom prst="rect">
            <a:avLst/>
          </a:prstGeom>
        </p:spPr>
      </p:pic>
      <p:sp>
        <p:nvSpPr>
          <p:cNvPr id="58" name="TextBox 57">
            <a:extLst>
              <a:ext uri="{FF2B5EF4-FFF2-40B4-BE49-F238E27FC236}">
                <a16:creationId xmlns:a16="http://schemas.microsoft.com/office/drawing/2014/main" id="{51491C9C-6DE7-1245-9F8D-6BD692460AD8}"/>
              </a:ext>
            </a:extLst>
          </p:cNvPr>
          <p:cNvSpPr txBox="1"/>
          <p:nvPr/>
        </p:nvSpPr>
        <p:spPr>
          <a:xfrm>
            <a:off x="10501173" y="3695930"/>
            <a:ext cx="1900733" cy="830997"/>
          </a:xfrm>
          <a:prstGeom prst="rect">
            <a:avLst/>
          </a:prstGeom>
          <a:noFill/>
        </p:spPr>
        <p:txBody>
          <a:bodyPr wrap="square" rtlCol="0">
            <a:spAutoFit/>
          </a:bodyPr>
          <a:lstStyle/>
          <a:p>
            <a:r>
              <a:rPr lang="en-US" sz="1600" b="1">
                <a:solidFill>
                  <a:schemeClr val="bg1">
                    <a:lumMod val="50000"/>
                  </a:schemeClr>
                </a:solidFill>
                <a:latin typeface="Arial" panose="020B0604020202020204" pitchFamily="34" charset="0"/>
                <a:cs typeface="Arial" panose="020B0604020202020204" pitchFamily="34" charset="0"/>
              </a:rPr>
              <a:t>SEVERITY</a:t>
            </a:r>
          </a:p>
          <a:p>
            <a:r>
              <a:rPr lang="en-US" sz="1600" b="1">
                <a:solidFill>
                  <a:schemeClr val="bg1">
                    <a:lumMod val="50000"/>
                  </a:schemeClr>
                </a:solidFill>
                <a:latin typeface="Arial" panose="020B0604020202020204" pitchFamily="34" charset="0"/>
                <a:cs typeface="Arial" panose="020B0604020202020204" pitchFamily="34" charset="0"/>
              </a:rPr>
              <a:t>PREDICTION</a:t>
            </a:r>
          </a:p>
          <a:p>
            <a:r>
              <a:rPr lang="en-US" sz="1600" b="1">
                <a:solidFill>
                  <a:schemeClr val="bg1">
                    <a:lumMod val="50000"/>
                  </a:schemeClr>
                </a:solidFill>
                <a:latin typeface="Arial" panose="020B0604020202020204" pitchFamily="34" charset="0"/>
                <a:cs typeface="Arial" panose="020B0604020202020204" pitchFamily="34" charset="0"/>
              </a:rPr>
              <a:t>MODEL</a:t>
            </a:r>
            <a:endParaRPr lang="en-US" sz="2000">
              <a:solidFill>
                <a:schemeClr val="bg1">
                  <a:lumMod val="50000"/>
                </a:schemeClr>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55612A41-A080-B74E-BF9A-4208880C4717}"/>
              </a:ext>
            </a:extLst>
          </p:cNvPr>
          <p:cNvSpPr txBox="1"/>
          <p:nvPr/>
        </p:nvSpPr>
        <p:spPr>
          <a:xfrm>
            <a:off x="10501173" y="4852477"/>
            <a:ext cx="1900733" cy="584775"/>
          </a:xfrm>
          <a:prstGeom prst="rect">
            <a:avLst/>
          </a:prstGeom>
          <a:noFill/>
        </p:spPr>
        <p:txBody>
          <a:bodyPr wrap="square" rtlCol="0">
            <a:spAutoFit/>
          </a:bodyPr>
          <a:lstStyle/>
          <a:p>
            <a:r>
              <a:rPr lang="en-US" sz="1600" b="1">
                <a:solidFill>
                  <a:srgbClr val="004E79"/>
                </a:solidFill>
                <a:latin typeface="Arial" panose="020B0604020202020204" pitchFamily="34" charset="0"/>
                <a:cs typeface="Arial" panose="020B0604020202020204" pitchFamily="34" charset="0"/>
              </a:rPr>
              <a:t>ICU ADMISSION MODEL</a:t>
            </a:r>
            <a:endParaRPr lang="en-US" sz="2000">
              <a:solidFill>
                <a:srgbClr val="004E79"/>
              </a:solidFill>
              <a:latin typeface="Arial" panose="020B0604020202020204" pitchFamily="34" charset="0"/>
              <a:cs typeface="Arial" panose="020B0604020202020204" pitchFamily="34" charset="0"/>
            </a:endParaRPr>
          </a:p>
        </p:txBody>
      </p:sp>
      <p:pic>
        <p:nvPicPr>
          <p:cNvPr id="60" name="Picture 59" descr="Icon&#10;&#10;Description automatically generated">
            <a:extLst>
              <a:ext uri="{FF2B5EF4-FFF2-40B4-BE49-F238E27FC236}">
                <a16:creationId xmlns:a16="http://schemas.microsoft.com/office/drawing/2014/main" id="{C5A86310-8653-C744-9F0B-50923750F450}"/>
              </a:ext>
            </a:extLst>
          </p:cNvPr>
          <p:cNvPicPr>
            <a:picLocks noChangeAspect="1"/>
          </p:cNvPicPr>
          <p:nvPr/>
        </p:nvPicPr>
        <p:blipFill>
          <a:blip r:embed="rId7"/>
          <a:stretch>
            <a:fillRect/>
          </a:stretch>
        </p:blipFill>
        <p:spPr>
          <a:xfrm>
            <a:off x="9958411" y="4964303"/>
            <a:ext cx="361122" cy="361122"/>
          </a:xfrm>
          <a:prstGeom prst="rect">
            <a:avLst/>
          </a:prstGeom>
        </p:spPr>
      </p:pic>
      <p:sp>
        <p:nvSpPr>
          <p:cNvPr id="51" name="TextBox 50">
            <a:extLst>
              <a:ext uri="{FF2B5EF4-FFF2-40B4-BE49-F238E27FC236}">
                <a16:creationId xmlns:a16="http://schemas.microsoft.com/office/drawing/2014/main" id="{E2EEA050-A719-2C41-8818-A64828E3E233}"/>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a:solidFill>
                  <a:schemeClr val="bg1"/>
                </a:solidFill>
                <a:latin typeface="Arial" panose="020B0604020202020204" pitchFamily="34" charset="0"/>
                <a:cs typeface="Arial" panose="020B0604020202020204" pitchFamily="34" charset="0"/>
              </a:rPr>
              <a:t>TERESA</a:t>
            </a:r>
            <a:endParaRPr lang="en-US" sz="4000" b="1">
              <a:solidFill>
                <a:schemeClr val="bg1"/>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02DEABDC-701B-DA4B-B2E5-0A784C6A108F}"/>
              </a:ext>
            </a:extLst>
          </p:cNvPr>
          <p:cNvSpPr txBox="1"/>
          <p:nvPr/>
        </p:nvSpPr>
        <p:spPr>
          <a:xfrm>
            <a:off x="375810" y="2179323"/>
            <a:ext cx="9039560" cy="830997"/>
          </a:xfrm>
          <a:prstGeom prst="rect">
            <a:avLst/>
          </a:prstGeom>
          <a:noFill/>
        </p:spPr>
        <p:txBody>
          <a:bodyPr wrap="square" lIns="91440" tIns="45720" rIns="91440" bIns="45720" rtlCol="0" anchor="t">
            <a:spAutoFit/>
          </a:bodyPr>
          <a:lstStyle/>
          <a:p>
            <a:r>
              <a:rPr lang="en-US" sz="2400" b="1">
                <a:solidFill>
                  <a:schemeClr val="accent3">
                    <a:lumMod val="50000"/>
                  </a:schemeClr>
                </a:solidFill>
                <a:latin typeface="Arial"/>
                <a:cs typeface="Arial"/>
              </a:rPr>
              <a:t>All variables in general</a:t>
            </a:r>
          </a:p>
          <a:p>
            <a:pPr marL="457200" indent="-457200">
              <a:buFont typeface="+mj-lt"/>
              <a:buAutoNum type="arabicPeriod"/>
            </a:pPr>
            <a:endParaRPr lang="en-US" sz="2400" b="1">
              <a:solidFill>
                <a:schemeClr val="tx1">
                  <a:lumMod val="65000"/>
                  <a:lumOff val="35000"/>
                </a:schemeClr>
              </a:solidFill>
              <a:latin typeface="Arial" panose="020B0604020202020204" pitchFamily="34" charset="0"/>
              <a:cs typeface="Arial" panose="020B0604020202020204" pitchFamily="34" charset="0"/>
            </a:endParaRPr>
          </a:p>
        </p:txBody>
      </p:sp>
      <p:pic>
        <p:nvPicPr>
          <p:cNvPr id="2" name="Picture 2" descr="Chart, box and whisker chart&#10;&#10;Description automatically generated">
            <a:extLst>
              <a:ext uri="{FF2B5EF4-FFF2-40B4-BE49-F238E27FC236}">
                <a16:creationId xmlns:a16="http://schemas.microsoft.com/office/drawing/2014/main" id="{548DB155-5223-8447-39BF-7EC1FDBC7BD2}"/>
              </a:ext>
            </a:extLst>
          </p:cNvPr>
          <p:cNvPicPr>
            <a:picLocks noChangeAspect="1"/>
          </p:cNvPicPr>
          <p:nvPr/>
        </p:nvPicPr>
        <p:blipFill>
          <a:blip r:embed="rId8"/>
          <a:stretch>
            <a:fillRect/>
          </a:stretch>
        </p:blipFill>
        <p:spPr>
          <a:xfrm>
            <a:off x="4898421" y="2656920"/>
            <a:ext cx="3123851" cy="2050516"/>
          </a:xfrm>
          <a:prstGeom prst="rect">
            <a:avLst/>
          </a:prstGeom>
        </p:spPr>
      </p:pic>
      <p:pic>
        <p:nvPicPr>
          <p:cNvPr id="3" name="Picture 3" descr="Chart&#10;&#10;Description automatically generated">
            <a:extLst>
              <a:ext uri="{FF2B5EF4-FFF2-40B4-BE49-F238E27FC236}">
                <a16:creationId xmlns:a16="http://schemas.microsoft.com/office/drawing/2014/main" id="{B52D859E-39F1-0BAE-0B2D-7FDA505482F7}"/>
              </a:ext>
            </a:extLst>
          </p:cNvPr>
          <p:cNvPicPr>
            <a:picLocks noChangeAspect="1"/>
          </p:cNvPicPr>
          <p:nvPr/>
        </p:nvPicPr>
        <p:blipFill>
          <a:blip r:embed="rId9"/>
          <a:stretch>
            <a:fillRect/>
          </a:stretch>
        </p:blipFill>
        <p:spPr>
          <a:xfrm>
            <a:off x="4891122" y="4668642"/>
            <a:ext cx="3129414" cy="2061641"/>
          </a:xfrm>
          <a:prstGeom prst="rect">
            <a:avLst/>
          </a:prstGeom>
        </p:spPr>
      </p:pic>
      <p:pic>
        <p:nvPicPr>
          <p:cNvPr id="4" name="Picture 4" descr="Chart, box and whisker chart&#10;&#10;Description automatically generated">
            <a:extLst>
              <a:ext uri="{FF2B5EF4-FFF2-40B4-BE49-F238E27FC236}">
                <a16:creationId xmlns:a16="http://schemas.microsoft.com/office/drawing/2014/main" id="{0D49EF99-4FBC-B075-81A3-D7E218323DFF}"/>
              </a:ext>
            </a:extLst>
          </p:cNvPr>
          <p:cNvPicPr>
            <a:picLocks noChangeAspect="1"/>
          </p:cNvPicPr>
          <p:nvPr/>
        </p:nvPicPr>
        <p:blipFill>
          <a:blip r:embed="rId10"/>
          <a:stretch>
            <a:fillRect/>
          </a:stretch>
        </p:blipFill>
        <p:spPr>
          <a:xfrm>
            <a:off x="1813574" y="4666902"/>
            <a:ext cx="3073794" cy="2067203"/>
          </a:xfrm>
          <a:prstGeom prst="rect">
            <a:avLst/>
          </a:prstGeom>
        </p:spPr>
      </p:pic>
      <p:pic>
        <p:nvPicPr>
          <p:cNvPr id="5" name="Picture 6" descr="Chart&#10;&#10;Description automatically generated">
            <a:extLst>
              <a:ext uri="{FF2B5EF4-FFF2-40B4-BE49-F238E27FC236}">
                <a16:creationId xmlns:a16="http://schemas.microsoft.com/office/drawing/2014/main" id="{12509032-B704-F9AB-0374-E0FF5CBEB592}"/>
              </a:ext>
            </a:extLst>
          </p:cNvPr>
          <p:cNvPicPr>
            <a:picLocks noChangeAspect="1"/>
          </p:cNvPicPr>
          <p:nvPr/>
        </p:nvPicPr>
        <p:blipFill>
          <a:blip r:embed="rId11"/>
          <a:stretch>
            <a:fillRect/>
          </a:stretch>
        </p:blipFill>
        <p:spPr>
          <a:xfrm>
            <a:off x="1811836" y="2657266"/>
            <a:ext cx="3079355" cy="2056078"/>
          </a:xfrm>
          <a:prstGeom prst="rect">
            <a:avLst/>
          </a:prstGeom>
        </p:spPr>
      </p:pic>
    </p:spTree>
    <p:extLst>
      <p:ext uri="{BB962C8B-B14F-4D97-AF65-F5344CB8AC3E}">
        <p14:creationId xmlns:p14="http://schemas.microsoft.com/office/powerpoint/2010/main" val="3989859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a:endCxn id="26" idx="4"/>
          </p:cNvCxnSpPr>
          <p:nvPr/>
        </p:nvCxnSpPr>
        <p:spPr>
          <a:xfrm>
            <a:off x="10121566" y="1299408"/>
            <a:ext cx="14348" cy="418542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a:solidFill>
                  <a:schemeClr val="bg1">
                    <a:lumMod val="50000"/>
                  </a:schemeClr>
                </a:solidFill>
                <a:latin typeface="Arial" panose="020B0604020202020204" pitchFamily="34" charset="0"/>
                <a:cs typeface="Arial" panose="020B0604020202020204" pitchFamily="34" charset="0"/>
              </a:rPr>
              <a:t>OUR</a:t>
            </a:r>
          </a:p>
          <a:p>
            <a:r>
              <a:rPr lang="en-US" sz="1600" b="1">
                <a:solidFill>
                  <a:schemeClr val="bg1">
                    <a:lumMod val="50000"/>
                  </a:schemeClr>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8668575" cy="689997"/>
          </a:xfrm>
          <a:prstGeom prst="rect">
            <a:avLst/>
          </a:prstGeom>
          <a:noFill/>
        </p:spPr>
        <p:txBody>
          <a:bodyPr wrap="square" rtlCol="0" anchor="ctr">
            <a:spAutoFit/>
          </a:bodyPr>
          <a:lstStyle/>
          <a:p>
            <a:pPr>
              <a:lnSpc>
                <a:spcPts val="5000"/>
              </a:lnSpc>
            </a:pPr>
            <a:r>
              <a:rPr lang="en-US" sz="4000" b="1">
                <a:solidFill>
                  <a:schemeClr val="bg1"/>
                </a:solidFill>
                <a:latin typeface="Arial" panose="020B0604020202020204" pitchFamily="34" charset="0"/>
                <a:cs typeface="Arial" panose="020B0604020202020204" pitchFamily="34" charset="0"/>
              </a:rPr>
              <a:t>ICU ADMISSION MODEL</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31652"/>
            <a:ext cx="9039560" cy="678327"/>
          </a:xfrm>
          <a:prstGeom prst="rect">
            <a:avLst/>
          </a:prstGeom>
          <a:noFill/>
        </p:spPr>
        <p:txBody>
          <a:bodyPr wrap="square" lIns="91440" tIns="45720" rIns="91440" bIns="45720" rtlCol="0" anchor="t">
            <a:spAutoFit/>
          </a:bodyPr>
          <a:lstStyle/>
          <a:p>
            <a:pPr>
              <a:lnSpc>
                <a:spcPts val="5000"/>
              </a:lnSpc>
            </a:pPr>
            <a:r>
              <a:rPr lang="en-US" sz="3000" b="1" dirty="0">
                <a:solidFill>
                  <a:srgbClr val="004E79"/>
                </a:solidFill>
                <a:latin typeface="Arial"/>
                <a:cs typeface="Arial"/>
              </a:rPr>
              <a:t>MODEL COMPARISON</a:t>
            </a:r>
            <a:endParaRPr lang="en-US" sz="3000" b="1" dirty="0">
              <a:solidFill>
                <a:srgbClr val="004E79"/>
              </a:soli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a:solidFill>
                  <a:schemeClr val="bg1">
                    <a:lumMod val="50000"/>
                  </a:schemeClr>
                </a:solidFill>
                <a:latin typeface="Arial" panose="020B0604020202020204" pitchFamily="34" charset="0"/>
                <a:cs typeface="Arial" panose="020B0604020202020204" pitchFamily="34" charset="0"/>
              </a:rPr>
              <a:t>BUSINESS PROBLEM</a:t>
            </a:r>
            <a:endParaRPr lang="en-US" sz="200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39B482C4-1E59-8A46-A9FF-F034B34756F3}"/>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1FA12054-15F2-ED48-9295-0EBB7FEAB1EB}"/>
              </a:ext>
            </a:extLst>
          </p:cNvPr>
          <p:cNvSpPr txBox="1"/>
          <p:nvPr/>
        </p:nvSpPr>
        <p:spPr>
          <a:xfrm>
            <a:off x="10306102" y="6342060"/>
            <a:ext cx="1846425" cy="438582"/>
          </a:xfrm>
          <a:prstGeom prst="rect">
            <a:avLst/>
          </a:prstGeom>
          <a:noFill/>
        </p:spPr>
        <p:txBody>
          <a:bodyPr wrap="square" rtlCol="0">
            <a:spAutoFit/>
          </a:bodyPr>
          <a:lstStyle/>
          <a:p>
            <a:pPr algn="ctr"/>
            <a:r>
              <a:rPr lang="en-US" sz="1200" spc="20">
                <a:solidFill>
                  <a:srgbClr val="004E79"/>
                </a:solidFill>
                <a:latin typeface="Arial" panose="020B0604020202020204" pitchFamily="34" charset="0"/>
                <a:cs typeface="Arial" panose="020B0604020202020204" pitchFamily="34" charset="0"/>
              </a:rPr>
              <a:t>MINISTRY OF HEALTH</a:t>
            </a:r>
          </a:p>
          <a:p>
            <a:pPr algn="ctr"/>
            <a:r>
              <a:rPr lang="en-US" sz="1050" spc="-5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27F91570-7DEE-1843-88EF-D5A7715CE9A5}"/>
              </a:ext>
            </a:extLst>
          </p:cNvPr>
          <p:cNvPicPr>
            <a:picLocks noChangeAspect="1"/>
          </p:cNvPicPr>
          <p:nvPr/>
        </p:nvPicPr>
        <p:blipFill>
          <a:blip r:embed="rId6"/>
          <a:stretch>
            <a:fillRect/>
          </a:stretch>
        </p:blipFill>
        <p:spPr>
          <a:xfrm>
            <a:off x="9935890" y="3862965"/>
            <a:ext cx="399545" cy="399545"/>
          </a:xfrm>
          <a:prstGeom prst="rect">
            <a:avLst/>
          </a:prstGeom>
        </p:spPr>
      </p:pic>
      <p:sp>
        <p:nvSpPr>
          <p:cNvPr id="58" name="TextBox 57">
            <a:extLst>
              <a:ext uri="{FF2B5EF4-FFF2-40B4-BE49-F238E27FC236}">
                <a16:creationId xmlns:a16="http://schemas.microsoft.com/office/drawing/2014/main" id="{51491C9C-6DE7-1245-9F8D-6BD692460AD8}"/>
              </a:ext>
            </a:extLst>
          </p:cNvPr>
          <p:cNvSpPr txBox="1"/>
          <p:nvPr/>
        </p:nvSpPr>
        <p:spPr>
          <a:xfrm>
            <a:off x="10501173" y="3695930"/>
            <a:ext cx="1900733" cy="830997"/>
          </a:xfrm>
          <a:prstGeom prst="rect">
            <a:avLst/>
          </a:prstGeom>
          <a:noFill/>
        </p:spPr>
        <p:txBody>
          <a:bodyPr wrap="square" rtlCol="0">
            <a:spAutoFit/>
          </a:bodyPr>
          <a:lstStyle/>
          <a:p>
            <a:r>
              <a:rPr lang="en-US" sz="1600" b="1">
                <a:solidFill>
                  <a:schemeClr val="bg1">
                    <a:lumMod val="50000"/>
                  </a:schemeClr>
                </a:solidFill>
                <a:latin typeface="Arial" panose="020B0604020202020204" pitchFamily="34" charset="0"/>
                <a:cs typeface="Arial" panose="020B0604020202020204" pitchFamily="34" charset="0"/>
              </a:rPr>
              <a:t>SEVERITY</a:t>
            </a:r>
          </a:p>
          <a:p>
            <a:r>
              <a:rPr lang="en-US" sz="1600" b="1">
                <a:solidFill>
                  <a:schemeClr val="bg1">
                    <a:lumMod val="50000"/>
                  </a:schemeClr>
                </a:solidFill>
                <a:latin typeface="Arial" panose="020B0604020202020204" pitchFamily="34" charset="0"/>
                <a:cs typeface="Arial" panose="020B0604020202020204" pitchFamily="34" charset="0"/>
              </a:rPr>
              <a:t>PREDICTION</a:t>
            </a:r>
          </a:p>
          <a:p>
            <a:r>
              <a:rPr lang="en-US" sz="1600" b="1">
                <a:solidFill>
                  <a:schemeClr val="bg1">
                    <a:lumMod val="50000"/>
                  </a:schemeClr>
                </a:solidFill>
                <a:latin typeface="Arial" panose="020B0604020202020204" pitchFamily="34" charset="0"/>
                <a:cs typeface="Arial" panose="020B0604020202020204" pitchFamily="34" charset="0"/>
              </a:rPr>
              <a:t>MODEL</a:t>
            </a:r>
            <a:endParaRPr lang="en-US" sz="2000">
              <a:solidFill>
                <a:schemeClr val="bg1">
                  <a:lumMod val="50000"/>
                </a:schemeClr>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55612A41-A080-B74E-BF9A-4208880C4717}"/>
              </a:ext>
            </a:extLst>
          </p:cNvPr>
          <p:cNvSpPr txBox="1"/>
          <p:nvPr/>
        </p:nvSpPr>
        <p:spPr>
          <a:xfrm>
            <a:off x="10501173" y="4852477"/>
            <a:ext cx="1900733" cy="584775"/>
          </a:xfrm>
          <a:prstGeom prst="rect">
            <a:avLst/>
          </a:prstGeom>
          <a:noFill/>
        </p:spPr>
        <p:txBody>
          <a:bodyPr wrap="square" rtlCol="0">
            <a:spAutoFit/>
          </a:bodyPr>
          <a:lstStyle/>
          <a:p>
            <a:r>
              <a:rPr lang="en-US" sz="1600" b="1">
                <a:solidFill>
                  <a:srgbClr val="004E79"/>
                </a:solidFill>
                <a:latin typeface="Arial" panose="020B0604020202020204" pitchFamily="34" charset="0"/>
                <a:cs typeface="Arial" panose="020B0604020202020204" pitchFamily="34" charset="0"/>
              </a:rPr>
              <a:t>ICU ADMISSION MODEL</a:t>
            </a:r>
            <a:endParaRPr lang="en-US" sz="2000">
              <a:solidFill>
                <a:srgbClr val="004E79"/>
              </a:solidFill>
              <a:latin typeface="Arial" panose="020B0604020202020204" pitchFamily="34" charset="0"/>
              <a:cs typeface="Arial" panose="020B0604020202020204" pitchFamily="34" charset="0"/>
            </a:endParaRPr>
          </a:p>
        </p:txBody>
      </p:sp>
      <p:pic>
        <p:nvPicPr>
          <p:cNvPr id="60" name="Picture 59" descr="Icon&#10;&#10;Description automatically generated">
            <a:extLst>
              <a:ext uri="{FF2B5EF4-FFF2-40B4-BE49-F238E27FC236}">
                <a16:creationId xmlns:a16="http://schemas.microsoft.com/office/drawing/2014/main" id="{C5A86310-8653-C744-9F0B-50923750F450}"/>
              </a:ext>
            </a:extLst>
          </p:cNvPr>
          <p:cNvPicPr>
            <a:picLocks noChangeAspect="1"/>
          </p:cNvPicPr>
          <p:nvPr/>
        </p:nvPicPr>
        <p:blipFill>
          <a:blip r:embed="rId7"/>
          <a:stretch>
            <a:fillRect/>
          </a:stretch>
        </p:blipFill>
        <p:spPr>
          <a:xfrm>
            <a:off x="9958411" y="4964303"/>
            <a:ext cx="361122" cy="361122"/>
          </a:xfrm>
          <a:prstGeom prst="rect">
            <a:avLst/>
          </a:prstGeom>
        </p:spPr>
      </p:pic>
      <p:sp>
        <p:nvSpPr>
          <p:cNvPr id="51" name="TextBox 50">
            <a:extLst>
              <a:ext uri="{FF2B5EF4-FFF2-40B4-BE49-F238E27FC236}">
                <a16:creationId xmlns:a16="http://schemas.microsoft.com/office/drawing/2014/main" id="{E2EEA050-A719-2C41-8818-A64828E3E233}"/>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a:solidFill>
                  <a:schemeClr val="bg1"/>
                </a:solidFill>
                <a:latin typeface="Arial" panose="020B0604020202020204" pitchFamily="34" charset="0"/>
                <a:cs typeface="Arial" panose="020B0604020202020204" pitchFamily="34" charset="0"/>
              </a:rPr>
              <a:t>TERESA</a:t>
            </a:r>
            <a:endParaRPr lang="en-US" sz="4000" b="1">
              <a:solidFill>
                <a:schemeClr val="bg1"/>
              </a:solidFill>
              <a:latin typeface="Arial" panose="020B0604020202020204" pitchFamily="34" charset="0"/>
              <a:cs typeface="Arial" panose="020B0604020202020204" pitchFamily="34" charset="0"/>
            </a:endParaRPr>
          </a:p>
        </p:txBody>
      </p:sp>
      <p:pic>
        <p:nvPicPr>
          <p:cNvPr id="3" name="Picture 3" descr="Chart, bar chart&#10;&#10;Description automatically generated">
            <a:extLst>
              <a:ext uri="{FF2B5EF4-FFF2-40B4-BE49-F238E27FC236}">
                <a16:creationId xmlns:a16="http://schemas.microsoft.com/office/drawing/2014/main" id="{83168AAB-8728-E763-D521-FB6AB99325AD}"/>
              </a:ext>
            </a:extLst>
          </p:cNvPr>
          <p:cNvPicPr>
            <a:picLocks noChangeAspect="1"/>
          </p:cNvPicPr>
          <p:nvPr/>
        </p:nvPicPr>
        <p:blipFill rotWithShape="1">
          <a:blip r:embed="rId8"/>
          <a:srcRect r="34410" b="-172"/>
          <a:stretch/>
        </p:blipFill>
        <p:spPr>
          <a:xfrm>
            <a:off x="152400" y="2113236"/>
            <a:ext cx="5162506" cy="4639727"/>
          </a:xfrm>
          <a:prstGeom prst="rect">
            <a:avLst/>
          </a:prstGeom>
        </p:spPr>
      </p:pic>
      <p:pic>
        <p:nvPicPr>
          <p:cNvPr id="2" name="Picture 3" descr="Table&#10;&#10;Description automatically generated">
            <a:extLst>
              <a:ext uri="{FF2B5EF4-FFF2-40B4-BE49-F238E27FC236}">
                <a16:creationId xmlns:a16="http://schemas.microsoft.com/office/drawing/2014/main" id="{520D1891-6738-79D0-A8EB-FEB67C2FC53E}"/>
              </a:ext>
            </a:extLst>
          </p:cNvPr>
          <p:cNvPicPr>
            <a:picLocks noChangeAspect="1"/>
          </p:cNvPicPr>
          <p:nvPr/>
        </p:nvPicPr>
        <p:blipFill>
          <a:blip r:embed="rId9"/>
          <a:stretch>
            <a:fillRect/>
          </a:stretch>
        </p:blipFill>
        <p:spPr>
          <a:xfrm>
            <a:off x="5383213" y="2707856"/>
            <a:ext cx="4148137" cy="3212351"/>
          </a:xfrm>
          <a:prstGeom prst="rect">
            <a:avLst/>
          </a:prstGeom>
        </p:spPr>
      </p:pic>
    </p:spTree>
    <p:extLst>
      <p:ext uri="{BB962C8B-B14F-4D97-AF65-F5344CB8AC3E}">
        <p14:creationId xmlns:p14="http://schemas.microsoft.com/office/powerpoint/2010/main" val="1079536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a:endCxn id="26" idx="4"/>
          </p:cNvCxnSpPr>
          <p:nvPr/>
        </p:nvCxnSpPr>
        <p:spPr>
          <a:xfrm>
            <a:off x="10121566" y="1299408"/>
            <a:ext cx="14348" cy="418542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a:solidFill>
                  <a:schemeClr val="bg1">
                    <a:lumMod val="50000"/>
                  </a:schemeClr>
                </a:solidFill>
                <a:latin typeface="Arial" panose="020B0604020202020204" pitchFamily="34" charset="0"/>
                <a:cs typeface="Arial" panose="020B0604020202020204" pitchFamily="34" charset="0"/>
              </a:rPr>
              <a:t>OUR</a:t>
            </a:r>
          </a:p>
          <a:p>
            <a:r>
              <a:rPr lang="en-US" sz="1600" b="1">
                <a:solidFill>
                  <a:schemeClr val="bg1">
                    <a:lumMod val="50000"/>
                  </a:schemeClr>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8668575" cy="689997"/>
          </a:xfrm>
          <a:prstGeom prst="rect">
            <a:avLst/>
          </a:prstGeom>
          <a:noFill/>
        </p:spPr>
        <p:txBody>
          <a:bodyPr wrap="square" rtlCol="0" anchor="ctr">
            <a:spAutoFit/>
          </a:bodyPr>
          <a:lstStyle/>
          <a:p>
            <a:pPr>
              <a:lnSpc>
                <a:spcPts val="5000"/>
              </a:lnSpc>
            </a:pPr>
            <a:r>
              <a:rPr lang="en-US" sz="4000" b="1">
                <a:solidFill>
                  <a:schemeClr val="bg1"/>
                </a:solidFill>
                <a:latin typeface="Arial" panose="020B0604020202020204" pitchFamily="34" charset="0"/>
                <a:cs typeface="Arial" panose="020B0604020202020204" pitchFamily="34" charset="0"/>
              </a:rPr>
              <a:t>ICU ADMISSION MODEL</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31652"/>
            <a:ext cx="9039560" cy="678327"/>
          </a:xfrm>
          <a:prstGeom prst="rect">
            <a:avLst/>
          </a:prstGeom>
          <a:noFill/>
        </p:spPr>
        <p:txBody>
          <a:bodyPr wrap="square" lIns="91440" tIns="45720" rIns="91440" bIns="45720" rtlCol="0" anchor="t">
            <a:spAutoFit/>
          </a:bodyPr>
          <a:lstStyle/>
          <a:p>
            <a:pPr>
              <a:lnSpc>
                <a:spcPts val="5000"/>
              </a:lnSpc>
            </a:pPr>
            <a:r>
              <a:rPr lang="en-US" sz="3000" b="1">
                <a:solidFill>
                  <a:srgbClr val="004E79"/>
                </a:solidFill>
                <a:latin typeface="Arial"/>
                <a:cs typeface="Arial"/>
              </a:rPr>
              <a:t>Model Comparison</a:t>
            </a:r>
            <a:endParaRPr lang="en-US" sz="3000" b="1">
              <a:solidFill>
                <a:srgbClr val="004E79"/>
              </a:soli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a:solidFill>
                  <a:schemeClr val="bg1">
                    <a:lumMod val="50000"/>
                  </a:schemeClr>
                </a:solidFill>
                <a:latin typeface="Arial" panose="020B0604020202020204" pitchFamily="34" charset="0"/>
                <a:cs typeface="Arial" panose="020B0604020202020204" pitchFamily="34" charset="0"/>
              </a:rPr>
              <a:t>BUSINESS PROBLEM</a:t>
            </a:r>
            <a:endParaRPr lang="en-US" sz="200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39B482C4-1E59-8A46-A9FF-F034B34756F3}"/>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1FA12054-15F2-ED48-9295-0EBB7FEAB1EB}"/>
              </a:ext>
            </a:extLst>
          </p:cNvPr>
          <p:cNvSpPr txBox="1"/>
          <p:nvPr/>
        </p:nvSpPr>
        <p:spPr>
          <a:xfrm>
            <a:off x="10306102" y="6342060"/>
            <a:ext cx="1846425" cy="438582"/>
          </a:xfrm>
          <a:prstGeom prst="rect">
            <a:avLst/>
          </a:prstGeom>
          <a:noFill/>
        </p:spPr>
        <p:txBody>
          <a:bodyPr wrap="square" rtlCol="0">
            <a:spAutoFit/>
          </a:bodyPr>
          <a:lstStyle/>
          <a:p>
            <a:pPr algn="ctr"/>
            <a:r>
              <a:rPr lang="en-US" sz="1200" spc="20">
                <a:solidFill>
                  <a:srgbClr val="004E79"/>
                </a:solidFill>
                <a:latin typeface="Arial" panose="020B0604020202020204" pitchFamily="34" charset="0"/>
                <a:cs typeface="Arial" panose="020B0604020202020204" pitchFamily="34" charset="0"/>
              </a:rPr>
              <a:t>MINISTRY OF HEALTH</a:t>
            </a:r>
          </a:p>
          <a:p>
            <a:pPr algn="ctr"/>
            <a:r>
              <a:rPr lang="en-US" sz="1050" spc="-5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27F91570-7DEE-1843-88EF-D5A7715CE9A5}"/>
              </a:ext>
            </a:extLst>
          </p:cNvPr>
          <p:cNvPicPr>
            <a:picLocks noChangeAspect="1"/>
          </p:cNvPicPr>
          <p:nvPr/>
        </p:nvPicPr>
        <p:blipFill>
          <a:blip r:embed="rId6"/>
          <a:stretch>
            <a:fillRect/>
          </a:stretch>
        </p:blipFill>
        <p:spPr>
          <a:xfrm>
            <a:off x="9935890" y="3862965"/>
            <a:ext cx="399545" cy="399545"/>
          </a:xfrm>
          <a:prstGeom prst="rect">
            <a:avLst/>
          </a:prstGeom>
        </p:spPr>
      </p:pic>
      <p:sp>
        <p:nvSpPr>
          <p:cNvPr id="58" name="TextBox 57">
            <a:extLst>
              <a:ext uri="{FF2B5EF4-FFF2-40B4-BE49-F238E27FC236}">
                <a16:creationId xmlns:a16="http://schemas.microsoft.com/office/drawing/2014/main" id="{51491C9C-6DE7-1245-9F8D-6BD692460AD8}"/>
              </a:ext>
            </a:extLst>
          </p:cNvPr>
          <p:cNvSpPr txBox="1"/>
          <p:nvPr/>
        </p:nvSpPr>
        <p:spPr>
          <a:xfrm>
            <a:off x="10501173" y="3695930"/>
            <a:ext cx="1900733" cy="830997"/>
          </a:xfrm>
          <a:prstGeom prst="rect">
            <a:avLst/>
          </a:prstGeom>
          <a:noFill/>
        </p:spPr>
        <p:txBody>
          <a:bodyPr wrap="square" rtlCol="0">
            <a:spAutoFit/>
          </a:bodyPr>
          <a:lstStyle/>
          <a:p>
            <a:r>
              <a:rPr lang="en-US" sz="1600" b="1">
                <a:solidFill>
                  <a:schemeClr val="bg1">
                    <a:lumMod val="50000"/>
                  </a:schemeClr>
                </a:solidFill>
                <a:latin typeface="Arial" panose="020B0604020202020204" pitchFamily="34" charset="0"/>
                <a:cs typeface="Arial" panose="020B0604020202020204" pitchFamily="34" charset="0"/>
              </a:rPr>
              <a:t>SEVERITY</a:t>
            </a:r>
          </a:p>
          <a:p>
            <a:r>
              <a:rPr lang="en-US" sz="1600" b="1">
                <a:solidFill>
                  <a:schemeClr val="bg1">
                    <a:lumMod val="50000"/>
                  </a:schemeClr>
                </a:solidFill>
                <a:latin typeface="Arial" panose="020B0604020202020204" pitchFamily="34" charset="0"/>
                <a:cs typeface="Arial" panose="020B0604020202020204" pitchFamily="34" charset="0"/>
              </a:rPr>
              <a:t>PREDICTION</a:t>
            </a:r>
          </a:p>
          <a:p>
            <a:r>
              <a:rPr lang="en-US" sz="1600" b="1">
                <a:solidFill>
                  <a:schemeClr val="bg1">
                    <a:lumMod val="50000"/>
                  </a:schemeClr>
                </a:solidFill>
                <a:latin typeface="Arial" panose="020B0604020202020204" pitchFamily="34" charset="0"/>
                <a:cs typeface="Arial" panose="020B0604020202020204" pitchFamily="34" charset="0"/>
              </a:rPr>
              <a:t>MODEL</a:t>
            </a:r>
            <a:endParaRPr lang="en-US" sz="2000">
              <a:solidFill>
                <a:schemeClr val="bg1">
                  <a:lumMod val="50000"/>
                </a:schemeClr>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55612A41-A080-B74E-BF9A-4208880C4717}"/>
              </a:ext>
            </a:extLst>
          </p:cNvPr>
          <p:cNvSpPr txBox="1"/>
          <p:nvPr/>
        </p:nvSpPr>
        <p:spPr>
          <a:xfrm>
            <a:off x="10501173" y="4852477"/>
            <a:ext cx="1900733" cy="584775"/>
          </a:xfrm>
          <a:prstGeom prst="rect">
            <a:avLst/>
          </a:prstGeom>
          <a:noFill/>
        </p:spPr>
        <p:txBody>
          <a:bodyPr wrap="square" rtlCol="0">
            <a:spAutoFit/>
          </a:bodyPr>
          <a:lstStyle/>
          <a:p>
            <a:r>
              <a:rPr lang="en-US" sz="1600" b="1">
                <a:solidFill>
                  <a:srgbClr val="004E79"/>
                </a:solidFill>
                <a:latin typeface="Arial" panose="020B0604020202020204" pitchFamily="34" charset="0"/>
                <a:cs typeface="Arial" panose="020B0604020202020204" pitchFamily="34" charset="0"/>
              </a:rPr>
              <a:t>ICU ADMISSION MODEL</a:t>
            </a:r>
            <a:endParaRPr lang="en-US" sz="2000">
              <a:solidFill>
                <a:srgbClr val="004E79"/>
              </a:solidFill>
              <a:latin typeface="Arial" panose="020B0604020202020204" pitchFamily="34" charset="0"/>
              <a:cs typeface="Arial" panose="020B0604020202020204" pitchFamily="34" charset="0"/>
            </a:endParaRPr>
          </a:p>
        </p:txBody>
      </p:sp>
      <p:pic>
        <p:nvPicPr>
          <p:cNvPr id="60" name="Picture 59" descr="Icon&#10;&#10;Description automatically generated">
            <a:extLst>
              <a:ext uri="{FF2B5EF4-FFF2-40B4-BE49-F238E27FC236}">
                <a16:creationId xmlns:a16="http://schemas.microsoft.com/office/drawing/2014/main" id="{C5A86310-8653-C744-9F0B-50923750F450}"/>
              </a:ext>
            </a:extLst>
          </p:cNvPr>
          <p:cNvPicPr>
            <a:picLocks noChangeAspect="1"/>
          </p:cNvPicPr>
          <p:nvPr/>
        </p:nvPicPr>
        <p:blipFill>
          <a:blip r:embed="rId7"/>
          <a:stretch>
            <a:fillRect/>
          </a:stretch>
        </p:blipFill>
        <p:spPr>
          <a:xfrm>
            <a:off x="9958411" y="4964303"/>
            <a:ext cx="361122" cy="361122"/>
          </a:xfrm>
          <a:prstGeom prst="rect">
            <a:avLst/>
          </a:prstGeom>
        </p:spPr>
      </p:pic>
      <p:sp>
        <p:nvSpPr>
          <p:cNvPr id="51" name="TextBox 50">
            <a:extLst>
              <a:ext uri="{FF2B5EF4-FFF2-40B4-BE49-F238E27FC236}">
                <a16:creationId xmlns:a16="http://schemas.microsoft.com/office/drawing/2014/main" id="{E2EEA050-A719-2C41-8818-A64828E3E233}"/>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a:solidFill>
                  <a:schemeClr val="bg1"/>
                </a:solidFill>
                <a:latin typeface="Arial" panose="020B0604020202020204" pitchFamily="34" charset="0"/>
                <a:cs typeface="Arial" panose="020B0604020202020204" pitchFamily="34" charset="0"/>
              </a:rPr>
              <a:t>TERESA</a:t>
            </a:r>
            <a:endParaRPr lang="en-US" sz="4000" b="1">
              <a:solidFill>
                <a:schemeClr val="bg1"/>
              </a:solidFill>
              <a:latin typeface="Arial" panose="020B0604020202020204" pitchFamily="34" charset="0"/>
              <a:cs typeface="Arial" panose="020B0604020202020204" pitchFamily="34" charset="0"/>
            </a:endParaRPr>
          </a:p>
        </p:txBody>
      </p:sp>
      <p:pic>
        <p:nvPicPr>
          <p:cNvPr id="4" name="Picture 4" descr="Chart, bar chart&#10;&#10;Description automatically generated">
            <a:extLst>
              <a:ext uri="{FF2B5EF4-FFF2-40B4-BE49-F238E27FC236}">
                <a16:creationId xmlns:a16="http://schemas.microsoft.com/office/drawing/2014/main" id="{EE5329DC-2D0A-F858-C594-49913270F793}"/>
              </a:ext>
            </a:extLst>
          </p:cNvPr>
          <p:cNvPicPr>
            <a:picLocks noChangeAspect="1"/>
          </p:cNvPicPr>
          <p:nvPr/>
        </p:nvPicPr>
        <p:blipFill>
          <a:blip r:embed="rId8"/>
          <a:stretch>
            <a:fillRect/>
          </a:stretch>
        </p:blipFill>
        <p:spPr>
          <a:xfrm>
            <a:off x="65087" y="2116412"/>
            <a:ext cx="7553325" cy="4299988"/>
          </a:xfrm>
          <a:prstGeom prst="rect">
            <a:avLst/>
          </a:prstGeom>
        </p:spPr>
      </p:pic>
      <p:sp>
        <p:nvSpPr>
          <p:cNvPr id="5" name="TextBox 4">
            <a:extLst>
              <a:ext uri="{FF2B5EF4-FFF2-40B4-BE49-F238E27FC236}">
                <a16:creationId xmlns:a16="http://schemas.microsoft.com/office/drawing/2014/main" id="{0C174F3E-84B9-BECD-ACEF-DF62961EDC6B}"/>
              </a:ext>
            </a:extLst>
          </p:cNvPr>
          <p:cNvSpPr txBox="1"/>
          <p:nvPr/>
        </p:nvSpPr>
        <p:spPr>
          <a:xfrm>
            <a:off x="7622748" y="2269165"/>
            <a:ext cx="2205373" cy="2554545"/>
          </a:xfrm>
          <a:prstGeom prst="rect">
            <a:avLst/>
          </a:prstGeom>
          <a:noFill/>
        </p:spPr>
        <p:txBody>
          <a:bodyPr wrap="square" lIns="91440" tIns="45720" rIns="91440" bIns="45720" rtlCol="0" anchor="t">
            <a:spAutoFit/>
          </a:bodyPr>
          <a:lstStyle/>
          <a:p>
            <a:r>
              <a:rPr lang="en-US" sz="2000" b="1" u="sng">
                <a:solidFill>
                  <a:schemeClr val="tx1">
                    <a:lumMod val="65000"/>
                    <a:lumOff val="35000"/>
                  </a:schemeClr>
                </a:solidFill>
                <a:latin typeface="Arial"/>
                <a:cs typeface="Arial"/>
              </a:rPr>
              <a:t>Random Forest</a:t>
            </a:r>
            <a:r>
              <a:rPr lang="en-US" sz="2000" u="sng">
                <a:solidFill>
                  <a:schemeClr val="tx1">
                    <a:lumMod val="65000"/>
                    <a:lumOff val="35000"/>
                  </a:schemeClr>
                </a:solidFill>
                <a:latin typeface="Arial"/>
                <a:cs typeface="Arial"/>
              </a:rPr>
              <a:t> </a:t>
            </a:r>
            <a:endParaRPr lang="en-US" sz="2000" u="sng">
              <a:solidFill>
                <a:schemeClr val="tx1">
                  <a:lumMod val="65000"/>
                  <a:lumOff val="35000"/>
                </a:schemeClr>
              </a:solidFill>
              <a:latin typeface="Arial" panose="020B0604020202020204" pitchFamily="34" charset="0"/>
              <a:cs typeface="Arial" panose="020B0604020202020204" pitchFamily="34" charset="0"/>
            </a:endParaRPr>
          </a:p>
          <a:p>
            <a:pPr marL="342900" indent="-342900">
              <a:buFont typeface="Wingdings"/>
              <a:buChar char="ü"/>
            </a:pPr>
            <a:r>
              <a:rPr lang="en-US" sz="2000">
                <a:solidFill>
                  <a:schemeClr val="tx1">
                    <a:lumMod val="65000"/>
                    <a:lumOff val="35000"/>
                  </a:schemeClr>
                </a:solidFill>
                <a:latin typeface="Arial"/>
                <a:cs typeface="Arial"/>
              </a:rPr>
              <a:t>Dimensionality</a:t>
            </a:r>
            <a:endParaRPr lang="en-US" sz="2000">
              <a:solidFill>
                <a:schemeClr val="tx1">
                  <a:lumMod val="65000"/>
                  <a:lumOff val="35000"/>
                </a:schemeClr>
              </a:solidFill>
              <a:latin typeface="Arial" panose="020B0604020202020204" pitchFamily="34" charset="0"/>
              <a:cs typeface="Arial" panose="020B0604020202020204" pitchFamily="34" charset="0"/>
            </a:endParaRPr>
          </a:p>
          <a:p>
            <a:pPr marL="342900" indent="-342900">
              <a:buFont typeface="Wingdings"/>
              <a:buChar char="ü"/>
            </a:pPr>
            <a:r>
              <a:rPr lang="en-US" sz="2000" err="1">
                <a:solidFill>
                  <a:schemeClr val="tx1">
                    <a:lumMod val="65000"/>
                    <a:lumOff val="35000"/>
                  </a:schemeClr>
                </a:solidFill>
                <a:latin typeface="Arial"/>
                <a:cs typeface="Arial"/>
              </a:rPr>
              <a:t>Explainability</a:t>
            </a:r>
            <a:endParaRPr lang="en-US" sz="2000">
              <a:solidFill>
                <a:schemeClr val="tx1">
                  <a:lumMod val="65000"/>
                  <a:lumOff val="35000"/>
                </a:schemeClr>
              </a:solidFill>
              <a:latin typeface="Arial" panose="020B0604020202020204" pitchFamily="34" charset="0"/>
              <a:cs typeface="Arial" panose="020B0604020202020204" pitchFamily="34" charset="0"/>
            </a:endParaRPr>
          </a:p>
          <a:p>
            <a:pPr marL="342900" indent="-342900">
              <a:buFont typeface="Wingdings"/>
              <a:buChar char="ü"/>
            </a:pPr>
            <a:r>
              <a:rPr lang="en-US" sz="2000">
                <a:solidFill>
                  <a:schemeClr val="tx1">
                    <a:lumMod val="65000"/>
                    <a:lumOff val="35000"/>
                  </a:schemeClr>
                </a:solidFill>
                <a:latin typeface="Arial"/>
                <a:cs typeface="Arial"/>
              </a:rPr>
              <a:t>Objective Performance</a:t>
            </a:r>
            <a:endParaRPr lang="en-US" sz="2000">
              <a:solidFill>
                <a:schemeClr val="tx1">
                  <a:lumMod val="65000"/>
                  <a:lumOff val="35000"/>
                </a:schemeClr>
              </a:solidFill>
              <a:latin typeface="Arial" panose="020B0604020202020204" pitchFamily="34" charset="0"/>
              <a:cs typeface="Arial" panose="020B0604020202020204" pitchFamily="34" charset="0"/>
            </a:endParaRPr>
          </a:p>
          <a:p>
            <a:pPr marL="342900" indent="-342900">
              <a:buFont typeface="Wingdings"/>
              <a:buChar char="ü"/>
            </a:pPr>
            <a:r>
              <a:rPr lang="en-US" sz="2000">
                <a:solidFill>
                  <a:schemeClr val="tx1">
                    <a:lumMod val="65000"/>
                    <a:lumOff val="35000"/>
                  </a:schemeClr>
                </a:solidFill>
                <a:latin typeface="Arial"/>
                <a:cs typeface="Arial"/>
              </a:rPr>
              <a:t>Accuracy</a:t>
            </a:r>
            <a:endParaRPr lang="en-US" sz="2000">
              <a:solidFill>
                <a:schemeClr val="tx1">
                  <a:lumMod val="65000"/>
                  <a:lumOff val="35000"/>
                </a:schemeClr>
              </a:solidFill>
              <a:latin typeface="Arial" panose="020B0604020202020204" pitchFamily="34" charset="0"/>
              <a:cs typeface="Arial" panose="020B0604020202020204" pitchFamily="34" charset="0"/>
            </a:endParaRPr>
          </a:p>
          <a:p>
            <a:pPr marL="342900" indent="-342900">
              <a:buFont typeface="Wingdings"/>
              <a:buChar char="ü"/>
            </a:pPr>
            <a:r>
              <a:rPr lang="en-US" sz="2000">
                <a:solidFill>
                  <a:schemeClr val="tx1">
                    <a:lumMod val="65000"/>
                    <a:lumOff val="35000"/>
                  </a:schemeClr>
                </a:solidFill>
                <a:latin typeface="Arial"/>
                <a:cs typeface="Arial"/>
              </a:rPr>
              <a:t>Speed of Development</a:t>
            </a:r>
            <a:endParaRPr lang="en-US" sz="200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87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a:endCxn id="26" idx="4"/>
          </p:cNvCxnSpPr>
          <p:nvPr/>
        </p:nvCxnSpPr>
        <p:spPr>
          <a:xfrm>
            <a:off x="10121566" y="1299408"/>
            <a:ext cx="14348" cy="418542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a:solidFill>
                  <a:schemeClr val="bg1">
                    <a:lumMod val="50000"/>
                  </a:schemeClr>
                </a:solidFill>
                <a:latin typeface="Arial" panose="020B0604020202020204" pitchFamily="34" charset="0"/>
                <a:cs typeface="Arial" panose="020B0604020202020204" pitchFamily="34" charset="0"/>
              </a:rPr>
              <a:t>OUR</a:t>
            </a:r>
          </a:p>
          <a:p>
            <a:r>
              <a:rPr lang="en-US" sz="1600" b="1">
                <a:solidFill>
                  <a:schemeClr val="bg1">
                    <a:lumMod val="50000"/>
                  </a:schemeClr>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8668575" cy="689997"/>
          </a:xfrm>
          <a:prstGeom prst="rect">
            <a:avLst/>
          </a:prstGeom>
          <a:noFill/>
        </p:spPr>
        <p:txBody>
          <a:bodyPr wrap="square" lIns="91440" tIns="45720" rIns="91440" bIns="45720" rtlCol="0" anchor="ctr">
            <a:spAutoFit/>
          </a:bodyPr>
          <a:lstStyle/>
          <a:p>
            <a:pPr>
              <a:lnSpc>
                <a:spcPts val="5000"/>
              </a:lnSpc>
            </a:pPr>
            <a:r>
              <a:rPr lang="en-US" sz="4000" b="1" dirty="0">
                <a:solidFill>
                  <a:schemeClr val="bg1"/>
                </a:solidFill>
                <a:latin typeface="Arial"/>
                <a:cs typeface="Arial"/>
              </a:rPr>
              <a:t>CONCLUSION</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a:solidFill>
                  <a:srgbClr val="004E79"/>
                </a:solidFill>
                <a:latin typeface="Arial" panose="020B0604020202020204" pitchFamily="34" charset="0"/>
                <a:cs typeface="Arial" panose="020B0604020202020204" pitchFamily="34" charset="0"/>
              </a:rPr>
              <a:t>VISUALISATION</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a:solidFill>
                  <a:schemeClr val="bg1">
                    <a:lumMod val="50000"/>
                  </a:schemeClr>
                </a:solidFill>
                <a:latin typeface="Arial" panose="020B0604020202020204" pitchFamily="34" charset="0"/>
                <a:cs typeface="Arial" panose="020B0604020202020204" pitchFamily="34" charset="0"/>
              </a:rPr>
              <a:t>BUSINESS PROBLEM</a:t>
            </a:r>
            <a:endParaRPr lang="en-US" sz="2000">
              <a:solidFill>
                <a:schemeClr val="bg1">
                  <a:lumMod val="50000"/>
                </a:schemeClr>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39B482C4-1E59-8A46-A9FF-F034B34756F3}"/>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1FA12054-15F2-ED48-9295-0EBB7FEAB1EB}"/>
              </a:ext>
            </a:extLst>
          </p:cNvPr>
          <p:cNvSpPr txBox="1"/>
          <p:nvPr/>
        </p:nvSpPr>
        <p:spPr>
          <a:xfrm>
            <a:off x="10306102" y="6342060"/>
            <a:ext cx="1846425" cy="438582"/>
          </a:xfrm>
          <a:prstGeom prst="rect">
            <a:avLst/>
          </a:prstGeom>
          <a:noFill/>
        </p:spPr>
        <p:txBody>
          <a:bodyPr wrap="square" rtlCol="0">
            <a:spAutoFit/>
          </a:bodyPr>
          <a:lstStyle/>
          <a:p>
            <a:pPr algn="ctr"/>
            <a:r>
              <a:rPr lang="en-US" sz="1200" spc="20">
                <a:solidFill>
                  <a:srgbClr val="004E79"/>
                </a:solidFill>
                <a:latin typeface="Arial" panose="020B0604020202020204" pitchFamily="34" charset="0"/>
                <a:cs typeface="Arial" panose="020B0604020202020204" pitchFamily="34" charset="0"/>
              </a:rPr>
              <a:t>MINISTRY OF HEALTH</a:t>
            </a:r>
          </a:p>
          <a:p>
            <a:pPr algn="ctr"/>
            <a:r>
              <a:rPr lang="en-US" sz="1050" spc="-5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27F91570-7DEE-1843-88EF-D5A7715CE9A5}"/>
              </a:ext>
            </a:extLst>
          </p:cNvPr>
          <p:cNvPicPr>
            <a:picLocks noChangeAspect="1"/>
          </p:cNvPicPr>
          <p:nvPr/>
        </p:nvPicPr>
        <p:blipFill>
          <a:blip r:embed="rId6"/>
          <a:stretch>
            <a:fillRect/>
          </a:stretch>
        </p:blipFill>
        <p:spPr>
          <a:xfrm>
            <a:off x="9935890" y="3862965"/>
            <a:ext cx="399545" cy="399545"/>
          </a:xfrm>
          <a:prstGeom prst="rect">
            <a:avLst/>
          </a:prstGeom>
        </p:spPr>
      </p:pic>
      <p:sp>
        <p:nvSpPr>
          <p:cNvPr id="58" name="TextBox 57">
            <a:extLst>
              <a:ext uri="{FF2B5EF4-FFF2-40B4-BE49-F238E27FC236}">
                <a16:creationId xmlns:a16="http://schemas.microsoft.com/office/drawing/2014/main" id="{51491C9C-6DE7-1245-9F8D-6BD692460AD8}"/>
              </a:ext>
            </a:extLst>
          </p:cNvPr>
          <p:cNvSpPr txBox="1"/>
          <p:nvPr/>
        </p:nvSpPr>
        <p:spPr>
          <a:xfrm>
            <a:off x="10501173" y="3695930"/>
            <a:ext cx="1900733" cy="830997"/>
          </a:xfrm>
          <a:prstGeom prst="rect">
            <a:avLst/>
          </a:prstGeom>
          <a:noFill/>
        </p:spPr>
        <p:txBody>
          <a:bodyPr wrap="square" rtlCol="0">
            <a:spAutoFit/>
          </a:bodyPr>
          <a:lstStyle/>
          <a:p>
            <a:r>
              <a:rPr lang="en-US" sz="1600" b="1">
                <a:solidFill>
                  <a:schemeClr val="bg1">
                    <a:lumMod val="50000"/>
                  </a:schemeClr>
                </a:solidFill>
                <a:latin typeface="Arial" panose="020B0604020202020204" pitchFamily="34" charset="0"/>
                <a:cs typeface="Arial" panose="020B0604020202020204" pitchFamily="34" charset="0"/>
              </a:rPr>
              <a:t>SEVERITY</a:t>
            </a:r>
          </a:p>
          <a:p>
            <a:r>
              <a:rPr lang="en-US" sz="1600" b="1">
                <a:solidFill>
                  <a:schemeClr val="bg1">
                    <a:lumMod val="50000"/>
                  </a:schemeClr>
                </a:solidFill>
                <a:latin typeface="Arial" panose="020B0604020202020204" pitchFamily="34" charset="0"/>
                <a:cs typeface="Arial" panose="020B0604020202020204" pitchFamily="34" charset="0"/>
              </a:rPr>
              <a:t>PREDICTION</a:t>
            </a:r>
          </a:p>
          <a:p>
            <a:r>
              <a:rPr lang="en-US" sz="1600" b="1">
                <a:solidFill>
                  <a:schemeClr val="bg1">
                    <a:lumMod val="50000"/>
                  </a:schemeClr>
                </a:solidFill>
                <a:latin typeface="Arial" panose="020B0604020202020204" pitchFamily="34" charset="0"/>
                <a:cs typeface="Arial" panose="020B0604020202020204" pitchFamily="34" charset="0"/>
              </a:rPr>
              <a:t>MODEL</a:t>
            </a:r>
            <a:endParaRPr lang="en-US" sz="2000">
              <a:solidFill>
                <a:schemeClr val="bg1">
                  <a:lumMod val="50000"/>
                </a:schemeClr>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55612A41-A080-B74E-BF9A-4208880C4717}"/>
              </a:ext>
            </a:extLst>
          </p:cNvPr>
          <p:cNvSpPr txBox="1"/>
          <p:nvPr/>
        </p:nvSpPr>
        <p:spPr>
          <a:xfrm>
            <a:off x="10501173" y="4852477"/>
            <a:ext cx="1900733" cy="584775"/>
          </a:xfrm>
          <a:prstGeom prst="rect">
            <a:avLst/>
          </a:prstGeom>
          <a:noFill/>
        </p:spPr>
        <p:txBody>
          <a:bodyPr wrap="square" rtlCol="0">
            <a:spAutoFit/>
          </a:bodyPr>
          <a:lstStyle/>
          <a:p>
            <a:r>
              <a:rPr lang="en-US" sz="1600" b="1">
                <a:solidFill>
                  <a:srgbClr val="004E79"/>
                </a:solidFill>
                <a:latin typeface="Arial" panose="020B0604020202020204" pitchFamily="34" charset="0"/>
                <a:cs typeface="Arial" panose="020B0604020202020204" pitchFamily="34" charset="0"/>
              </a:rPr>
              <a:t>ICU ADMISSION MODEL</a:t>
            </a:r>
            <a:endParaRPr lang="en-US" sz="2000">
              <a:solidFill>
                <a:srgbClr val="004E79"/>
              </a:solidFill>
              <a:latin typeface="Arial" panose="020B0604020202020204" pitchFamily="34" charset="0"/>
              <a:cs typeface="Arial" panose="020B0604020202020204" pitchFamily="34" charset="0"/>
            </a:endParaRPr>
          </a:p>
        </p:txBody>
      </p:sp>
      <p:pic>
        <p:nvPicPr>
          <p:cNvPr id="60" name="Picture 59" descr="Icon&#10;&#10;Description automatically generated">
            <a:extLst>
              <a:ext uri="{FF2B5EF4-FFF2-40B4-BE49-F238E27FC236}">
                <a16:creationId xmlns:a16="http://schemas.microsoft.com/office/drawing/2014/main" id="{C5A86310-8653-C744-9F0B-50923750F450}"/>
              </a:ext>
            </a:extLst>
          </p:cNvPr>
          <p:cNvPicPr>
            <a:picLocks noChangeAspect="1"/>
          </p:cNvPicPr>
          <p:nvPr/>
        </p:nvPicPr>
        <p:blipFill>
          <a:blip r:embed="rId7"/>
          <a:stretch>
            <a:fillRect/>
          </a:stretch>
        </p:blipFill>
        <p:spPr>
          <a:xfrm>
            <a:off x="9958411" y="4964303"/>
            <a:ext cx="361122" cy="361122"/>
          </a:xfrm>
          <a:prstGeom prst="rect">
            <a:avLst/>
          </a:prstGeom>
        </p:spPr>
      </p:pic>
      <p:sp>
        <p:nvSpPr>
          <p:cNvPr id="51" name="TextBox 50">
            <a:extLst>
              <a:ext uri="{FF2B5EF4-FFF2-40B4-BE49-F238E27FC236}">
                <a16:creationId xmlns:a16="http://schemas.microsoft.com/office/drawing/2014/main" id="{E2EEA050-A719-2C41-8818-A64828E3E233}"/>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a:solidFill>
                  <a:schemeClr val="bg1"/>
                </a:solidFill>
                <a:latin typeface="Arial" panose="020B0604020202020204" pitchFamily="34" charset="0"/>
                <a:cs typeface="Arial" panose="020B0604020202020204" pitchFamily="34" charset="0"/>
              </a:rPr>
              <a:t>TERESA</a:t>
            </a:r>
            <a:endParaRPr lang="en-US" sz="4000" b="1">
              <a:solidFill>
                <a:schemeClr val="bg1"/>
              </a:solidFill>
              <a:latin typeface="Arial" panose="020B0604020202020204" pitchFamily="34" charset="0"/>
              <a:cs typeface="Arial" panose="020B0604020202020204" pitchFamily="34" charset="0"/>
            </a:endParaRPr>
          </a:p>
        </p:txBody>
      </p:sp>
      <p:pic>
        <p:nvPicPr>
          <p:cNvPr id="2" name="Picture 3" descr="Graphical user interface, chart, bar chart&#10;&#10;Description automatically generated">
            <a:extLst>
              <a:ext uri="{FF2B5EF4-FFF2-40B4-BE49-F238E27FC236}">
                <a16:creationId xmlns:a16="http://schemas.microsoft.com/office/drawing/2014/main" id="{BF7430C1-209B-A25E-C6D0-7C0A4284EE60}"/>
              </a:ext>
            </a:extLst>
          </p:cNvPr>
          <p:cNvPicPr>
            <a:picLocks noChangeAspect="1"/>
          </p:cNvPicPr>
          <p:nvPr/>
        </p:nvPicPr>
        <p:blipFill>
          <a:blip r:embed="rId8"/>
          <a:stretch>
            <a:fillRect/>
          </a:stretch>
        </p:blipFill>
        <p:spPr>
          <a:xfrm>
            <a:off x="1009650" y="2109181"/>
            <a:ext cx="7767637" cy="4600200"/>
          </a:xfrm>
          <a:prstGeom prst="rect">
            <a:avLst/>
          </a:prstGeom>
        </p:spPr>
      </p:pic>
    </p:spTree>
    <p:extLst>
      <p:ext uri="{BB962C8B-B14F-4D97-AF65-F5344CB8AC3E}">
        <p14:creationId xmlns:p14="http://schemas.microsoft.com/office/powerpoint/2010/main" val="2636766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a:off x="10121566" y="1299408"/>
            <a:ext cx="16172" cy="5666168"/>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OUR</a:t>
            </a:r>
          </a:p>
          <a:p>
            <a:r>
              <a:rPr lang="en-US" sz="1600" b="1" dirty="0">
                <a:solidFill>
                  <a:srgbClr val="004E79"/>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8668575" cy="689997"/>
          </a:xfrm>
          <a:prstGeom prst="rect">
            <a:avLst/>
          </a:prstGeom>
          <a:noFill/>
        </p:spPr>
        <p:txBody>
          <a:bodyPr wrap="square" rtlCol="0" anchor="ctr">
            <a:spAutoFit/>
          </a:bodyPr>
          <a:lstStyle/>
          <a:p>
            <a:pPr>
              <a:lnSpc>
                <a:spcPts val="5000"/>
              </a:lnSpc>
            </a:pPr>
            <a:r>
              <a:rPr lang="en-US" sz="4000" b="1" dirty="0">
                <a:solidFill>
                  <a:schemeClr val="bg1"/>
                </a:solidFill>
                <a:latin typeface="Arial" panose="020B0604020202020204" pitchFamily="34" charset="0"/>
                <a:cs typeface="Arial" panose="020B0604020202020204" pitchFamily="34" charset="0"/>
              </a:rPr>
              <a:t>CONCLUSION</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lIns="91440" tIns="45720" rIns="91440" bIns="45720" rtlCol="0" anchor="t">
            <a:spAutoFit/>
          </a:bodyPr>
          <a:lstStyle/>
          <a:p>
            <a:pPr>
              <a:lnSpc>
                <a:spcPts val="5000"/>
              </a:lnSpc>
            </a:pPr>
            <a:r>
              <a:rPr lang="en-US" sz="3000" b="1" dirty="0">
                <a:solidFill>
                  <a:srgbClr val="004E79"/>
                </a:solidFill>
                <a:latin typeface="Arial"/>
                <a:cs typeface="Arial"/>
              </a:rPr>
              <a:t>Concluding statements</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BUSINESS PROBLEM</a:t>
            </a:r>
            <a:endParaRPr lang="en-US" sz="2000" dirty="0">
              <a:solidFill>
                <a:srgbClr val="004E79"/>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D996FD6E-0B3A-EF43-9E92-8454B10F191C}"/>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BF302C1B-7802-B54E-8694-D44AC9ECEA87}"/>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D7AD6D13-7218-3948-89E4-FEA9A9848E3C}"/>
              </a:ext>
            </a:extLst>
          </p:cNvPr>
          <p:cNvPicPr>
            <a:picLocks noChangeAspect="1"/>
          </p:cNvPicPr>
          <p:nvPr/>
        </p:nvPicPr>
        <p:blipFill>
          <a:blip r:embed="rId6"/>
          <a:stretch>
            <a:fillRect/>
          </a:stretch>
        </p:blipFill>
        <p:spPr>
          <a:xfrm>
            <a:off x="9935890" y="3862965"/>
            <a:ext cx="399545" cy="399545"/>
          </a:xfrm>
          <a:prstGeom prst="rect">
            <a:avLst/>
          </a:prstGeom>
        </p:spPr>
      </p:pic>
      <p:sp>
        <p:nvSpPr>
          <p:cNvPr id="58" name="TextBox 57">
            <a:extLst>
              <a:ext uri="{FF2B5EF4-FFF2-40B4-BE49-F238E27FC236}">
                <a16:creationId xmlns:a16="http://schemas.microsoft.com/office/drawing/2014/main" id="{DC5CFD9C-1996-6B4D-AEBC-98FE6878FE29}"/>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SEVERITY</a:t>
            </a:r>
          </a:p>
          <a:p>
            <a:r>
              <a:rPr lang="en-US" sz="1600" b="1" dirty="0">
                <a:solidFill>
                  <a:srgbClr val="004E79"/>
                </a:solidFill>
                <a:latin typeface="Arial" panose="020B0604020202020204" pitchFamily="34" charset="0"/>
                <a:cs typeface="Arial" panose="020B0604020202020204" pitchFamily="34" charset="0"/>
              </a:rPr>
              <a:t>PREDICTION</a:t>
            </a:r>
          </a:p>
          <a:p>
            <a:r>
              <a:rPr lang="en-US" sz="1600" b="1" dirty="0">
                <a:solidFill>
                  <a:srgbClr val="004E79"/>
                </a:solidFill>
                <a:latin typeface="Arial" panose="020B0604020202020204" pitchFamily="34" charset="0"/>
                <a:cs typeface="Arial" panose="020B0604020202020204" pitchFamily="34" charset="0"/>
              </a:rPr>
              <a:t>MODEL</a:t>
            </a:r>
            <a:endParaRPr lang="en-US" sz="2000" dirty="0">
              <a:solidFill>
                <a:srgbClr val="004E79"/>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A07D6455-86B5-DD4D-8AD1-BBEDA24E1D16}"/>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ICU ADMISSION MODEL</a:t>
            </a:r>
            <a:endParaRPr lang="en-US" sz="2000" dirty="0">
              <a:solidFill>
                <a:srgbClr val="004E79"/>
              </a:solidFill>
              <a:latin typeface="Arial" panose="020B0604020202020204" pitchFamily="34" charset="0"/>
              <a:cs typeface="Arial" panose="020B0604020202020204" pitchFamily="34" charset="0"/>
            </a:endParaRPr>
          </a:p>
        </p:txBody>
      </p:sp>
      <p:pic>
        <p:nvPicPr>
          <p:cNvPr id="60" name="Picture 59" descr="Icon&#10;&#10;Description automatically generated">
            <a:extLst>
              <a:ext uri="{FF2B5EF4-FFF2-40B4-BE49-F238E27FC236}">
                <a16:creationId xmlns:a16="http://schemas.microsoft.com/office/drawing/2014/main" id="{DDCE99FF-05FF-2C4D-AAC0-0DD98A87D497}"/>
              </a:ext>
            </a:extLst>
          </p:cNvPr>
          <p:cNvPicPr>
            <a:picLocks noChangeAspect="1"/>
          </p:cNvPicPr>
          <p:nvPr/>
        </p:nvPicPr>
        <p:blipFill>
          <a:blip r:embed="rId7"/>
          <a:stretch>
            <a:fillRect/>
          </a:stretch>
        </p:blipFill>
        <p:spPr>
          <a:xfrm>
            <a:off x="9958411" y="4964303"/>
            <a:ext cx="361122" cy="361122"/>
          </a:xfrm>
          <a:prstGeom prst="rect">
            <a:avLst/>
          </a:prstGeom>
        </p:spPr>
      </p:pic>
      <p:sp>
        <p:nvSpPr>
          <p:cNvPr id="61" name="TextBox 60">
            <a:extLst>
              <a:ext uri="{FF2B5EF4-FFF2-40B4-BE49-F238E27FC236}">
                <a16:creationId xmlns:a16="http://schemas.microsoft.com/office/drawing/2014/main" id="{666510B0-9F7A-5042-B36D-9C13C9720EB7}"/>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TERESA</a:t>
            </a:r>
            <a:endParaRPr lang="en-US" sz="4000" b="1"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8961C30-9352-E476-D2FB-C7C5D1997821}"/>
              </a:ext>
            </a:extLst>
          </p:cNvPr>
          <p:cNvSpPr txBox="1"/>
          <p:nvPr/>
        </p:nvSpPr>
        <p:spPr>
          <a:xfrm>
            <a:off x="375810" y="2539012"/>
            <a:ext cx="9039560" cy="3477875"/>
          </a:xfrm>
          <a:prstGeom prst="rect">
            <a:avLst/>
          </a:prstGeom>
          <a:noFill/>
        </p:spPr>
        <p:txBody>
          <a:bodyPr wrap="square" lIns="91440" tIns="45720" rIns="91440" bIns="45720" rtlCol="0" anchor="t">
            <a:spAutoFit/>
          </a:bodyPr>
          <a:lstStyle/>
          <a:p>
            <a:r>
              <a:rPr lang="en-US" sz="2000" b="1" dirty="0">
                <a:solidFill>
                  <a:schemeClr val="tx1">
                    <a:lumMod val="65000"/>
                    <a:lumOff val="35000"/>
                  </a:schemeClr>
                </a:solidFill>
                <a:latin typeface="Arial"/>
                <a:cs typeface="Arial"/>
              </a:rPr>
              <a:t>How our Models can help: </a:t>
            </a:r>
            <a:endParaRPr lang="en-US" sz="2000" b="1" dirty="0">
              <a:solidFill>
                <a:schemeClr val="tx1">
                  <a:lumMod val="65000"/>
                  <a:lumOff val="35000"/>
                </a:schemeClr>
              </a:solidFill>
              <a:latin typeface="Arial" panose="020B0604020202020204" pitchFamily="34" charset="0"/>
              <a:cs typeface="Arial" panose="020B0604020202020204" pitchFamily="34" charset="0"/>
            </a:endParaRPr>
          </a:p>
          <a:p>
            <a:endParaRPr lang="en-US" sz="2000" b="1" dirty="0">
              <a:solidFill>
                <a:schemeClr val="tx1">
                  <a:lumMod val="65000"/>
                  <a:lumOff val="35000"/>
                </a:schemeClr>
              </a:solidFill>
              <a:latin typeface="Arial" panose="020B0604020202020204" pitchFamily="34" charset="0"/>
              <a:cs typeface="Arial" panose="020B0604020202020204" pitchFamily="34" charset="0"/>
            </a:endParaRPr>
          </a:p>
          <a:p>
            <a:r>
              <a:rPr lang="en-US" sz="2000" u="sng" dirty="0">
                <a:solidFill>
                  <a:schemeClr val="tx1">
                    <a:lumMod val="65000"/>
                    <a:lumOff val="35000"/>
                  </a:schemeClr>
                </a:solidFill>
                <a:latin typeface="Arial"/>
                <a:cs typeface="Arial"/>
              </a:rPr>
              <a:t>Severity Prediction Model </a:t>
            </a:r>
            <a:endParaRPr lang="en-US" sz="2000" dirty="0">
              <a:solidFill>
                <a:schemeClr val="tx1">
                  <a:lumMod val="65000"/>
                  <a:lumOff val="35000"/>
                </a:schemeClr>
              </a:solidFill>
              <a:latin typeface="Arial" panose="020B0604020202020204" pitchFamily="34" charset="0"/>
              <a:cs typeface="Arial" panose="020B0604020202020204" pitchFamily="34" charset="0"/>
            </a:endParaRPr>
          </a:p>
          <a:p>
            <a:pPr marL="342900" indent="-342900">
              <a:buFont typeface="Arial"/>
              <a:buChar char="•"/>
            </a:pPr>
            <a:r>
              <a:rPr lang="en-US" sz="2000" b="1" dirty="0">
                <a:solidFill>
                  <a:schemeClr val="tx1">
                    <a:lumMod val="65000"/>
                    <a:lumOff val="35000"/>
                  </a:schemeClr>
                </a:solidFill>
                <a:latin typeface="Arial"/>
                <a:cs typeface="Arial"/>
              </a:rPr>
              <a:t>98.7% accuracy</a:t>
            </a:r>
            <a:r>
              <a:rPr lang="en-US" sz="2000" dirty="0">
                <a:solidFill>
                  <a:schemeClr val="tx1">
                    <a:lumMod val="65000"/>
                    <a:lumOff val="35000"/>
                  </a:schemeClr>
                </a:solidFill>
                <a:latin typeface="Arial"/>
                <a:cs typeface="Arial"/>
              </a:rPr>
              <a:t>, 100% for Moderate and Severe cases. </a:t>
            </a:r>
            <a:endParaRPr lang="en-US" sz="2000">
              <a:solidFill>
                <a:schemeClr val="tx1">
                  <a:lumMod val="65000"/>
                  <a:lumOff val="35000"/>
                </a:schemeClr>
              </a:solidFill>
              <a:latin typeface="Arial"/>
              <a:cs typeface="Arial"/>
            </a:endParaRPr>
          </a:p>
          <a:p>
            <a:pPr marL="342900" indent="-342900">
              <a:buFont typeface="Arial"/>
              <a:buChar char="•"/>
            </a:pPr>
            <a:r>
              <a:rPr lang="en-US" sz="2000" dirty="0">
                <a:solidFill>
                  <a:schemeClr val="tx1">
                    <a:lumMod val="65000"/>
                    <a:lumOff val="35000"/>
                  </a:schemeClr>
                </a:solidFill>
                <a:latin typeface="Arial"/>
                <a:cs typeface="Arial"/>
              </a:rPr>
              <a:t>Mild cases of 63.6% advised to stay at home instead of visiting a hospital = </a:t>
            </a:r>
            <a:r>
              <a:rPr lang="en-US" sz="2000" b="1" dirty="0">
                <a:solidFill>
                  <a:schemeClr val="tx1">
                    <a:lumMod val="65000"/>
                    <a:lumOff val="35000"/>
                  </a:schemeClr>
                </a:solidFill>
                <a:latin typeface="Arial"/>
                <a:cs typeface="Arial"/>
              </a:rPr>
              <a:t>Reduction in patients who visit the A&amp;E</a:t>
            </a:r>
            <a:endParaRPr lang="en-US">
              <a:solidFill>
                <a:schemeClr val="tx1">
                  <a:lumMod val="65000"/>
                  <a:lumOff val="35000"/>
                </a:schemeClr>
              </a:solidFill>
            </a:endParaRPr>
          </a:p>
          <a:p>
            <a:endParaRPr lang="en-US" sz="2000" dirty="0">
              <a:solidFill>
                <a:schemeClr val="tx1">
                  <a:lumMod val="65000"/>
                  <a:lumOff val="35000"/>
                </a:schemeClr>
              </a:solidFill>
              <a:latin typeface="Arial" panose="020B0604020202020204" pitchFamily="34" charset="0"/>
              <a:cs typeface="Arial" panose="020B0604020202020204" pitchFamily="34" charset="0"/>
            </a:endParaRPr>
          </a:p>
          <a:p>
            <a:r>
              <a:rPr lang="en-US" sz="2000" u="sng" dirty="0">
                <a:solidFill>
                  <a:schemeClr val="tx1">
                    <a:lumMod val="65000"/>
                    <a:lumOff val="35000"/>
                  </a:schemeClr>
                </a:solidFill>
                <a:latin typeface="Arial"/>
                <a:cs typeface="Arial"/>
              </a:rPr>
              <a:t>ICU Admission Model</a:t>
            </a:r>
          </a:p>
          <a:p>
            <a:pPr marL="342900" indent="-342900">
              <a:buFont typeface="Arial"/>
              <a:buChar char="•"/>
            </a:pPr>
            <a:r>
              <a:rPr lang="en-US" sz="2000" b="1" dirty="0">
                <a:solidFill>
                  <a:schemeClr val="tx1">
                    <a:lumMod val="65000"/>
                    <a:lumOff val="35000"/>
                  </a:schemeClr>
                </a:solidFill>
                <a:latin typeface="Arial"/>
                <a:cs typeface="Arial"/>
              </a:rPr>
              <a:t>73.6%</a:t>
            </a:r>
            <a:r>
              <a:rPr lang="en-US" sz="2000" dirty="0">
                <a:solidFill>
                  <a:schemeClr val="tx1">
                    <a:lumMod val="65000"/>
                    <a:lumOff val="35000"/>
                  </a:schemeClr>
                </a:solidFill>
                <a:latin typeface="Arial"/>
                <a:cs typeface="Arial"/>
              </a:rPr>
              <a:t> Recall percentage (accurately predicted)</a:t>
            </a:r>
            <a:endParaRPr lang="en-US" sz="2000" b="1">
              <a:solidFill>
                <a:schemeClr val="tx1">
                  <a:lumMod val="65000"/>
                  <a:lumOff val="35000"/>
                </a:schemeClr>
              </a:solidFill>
              <a:latin typeface="Arial"/>
              <a:cs typeface="Arial"/>
            </a:endParaRPr>
          </a:p>
          <a:p>
            <a:pPr marL="342900" indent="-342900">
              <a:buFont typeface="Arial"/>
              <a:buChar char="•"/>
            </a:pPr>
            <a:r>
              <a:rPr lang="en-US" sz="2000" dirty="0">
                <a:solidFill>
                  <a:schemeClr val="tx1">
                    <a:lumMod val="65000"/>
                    <a:lumOff val="35000"/>
                  </a:schemeClr>
                </a:solidFill>
                <a:latin typeface="Arial"/>
                <a:cs typeface="Arial"/>
              </a:rPr>
              <a:t>Hospitals can therefore </a:t>
            </a:r>
            <a:r>
              <a:rPr lang="en-US" sz="2000" b="1" dirty="0">
                <a:solidFill>
                  <a:schemeClr val="tx1">
                    <a:lumMod val="65000"/>
                    <a:lumOff val="35000"/>
                  </a:schemeClr>
                </a:solidFill>
                <a:latin typeface="Arial"/>
                <a:cs typeface="Arial"/>
              </a:rPr>
              <a:t>prevent deterioration of the patient's condition before need for ICU care</a:t>
            </a:r>
            <a:endParaRPr lang="en-US" sz="2000" b="1">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4309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a:off x="10121566" y="1299408"/>
            <a:ext cx="16172" cy="5666168"/>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a:solidFill>
                  <a:srgbClr val="004E79"/>
                </a:solidFill>
                <a:latin typeface="Arial" panose="020B0604020202020204" pitchFamily="34" charset="0"/>
                <a:cs typeface="Arial" panose="020B0604020202020204" pitchFamily="34" charset="0"/>
              </a:rPr>
              <a:t>OUR</a:t>
            </a:r>
          </a:p>
          <a:p>
            <a:r>
              <a:rPr lang="en-US" sz="1600" b="1">
                <a:solidFill>
                  <a:srgbClr val="004E79"/>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C3D76A-1C7A-B04D-8AFE-133AA73F5F39}"/>
              </a:ext>
            </a:extLst>
          </p:cNvPr>
          <p:cNvSpPr/>
          <p:nvPr/>
        </p:nvSpPr>
        <p:spPr>
          <a:xfrm>
            <a:off x="0" y="7336767"/>
            <a:ext cx="601219" cy="388307"/>
          </a:xfrm>
          <a:prstGeom prst="rect">
            <a:avLst/>
          </a:prstGeom>
          <a:solidFill>
            <a:srgbClr val="E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22" name="Rectangle 21">
            <a:extLst>
              <a:ext uri="{FF2B5EF4-FFF2-40B4-BE49-F238E27FC236}">
                <a16:creationId xmlns:a16="http://schemas.microsoft.com/office/drawing/2014/main" id="{BA492CC6-1A18-DA49-B7D6-FE6A390A1B42}"/>
              </a:ext>
            </a:extLst>
          </p:cNvPr>
          <p:cNvSpPr/>
          <p:nvPr/>
        </p:nvSpPr>
        <p:spPr>
          <a:xfrm>
            <a:off x="0" y="7764794"/>
            <a:ext cx="601219" cy="388307"/>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1E20"/>
              </a:solidFill>
            </a:endParaRPr>
          </a:p>
        </p:txBody>
      </p:sp>
      <p:sp>
        <p:nvSpPr>
          <p:cNvPr id="27" name="TextBox 26">
            <a:extLst>
              <a:ext uri="{FF2B5EF4-FFF2-40B4-BE49-F238E27FC236}">
                <a16:creationId xmlns:a16="http://schemas.microsoft.com/office/drawing/2014/main" id="{2237A720-3C29-5749-8C9C-618887858726}"/>
              </a:ext>
            </a:extLst>
          </p:cNvPr>
          <p:cNvSpPr txBox="1"/>
          <p:nvPr/>
        </p:nvSpPr>
        <p:spPr>
          <a:xfrm>
            <a:off x="601219" y="7346254"/>
            <a:ext cx="929612" cy="369332"/>
          </a:xfrm>
          <a:prstGeom prst="rect">
            <a:avLst/>
          </a:prstGeom>
          <a:noFill/>
        </p:spPr>
        <p:txBody>
          <a:bodyPr wrap="square">
            <a:spAutoFit/>
          </a:bodyPr>
          <a:lstStyle/>
          <a:p>
            <a:r>
              <a:rPr lang="en-US"/>
              <a:t>EC1B24</a:t>
            </a:r>
          </a:p>
        </p:txBody>
      </p:sp>
      <p:sp>
        <p:nvSpPr>
          <p:cNvPr id="32" name="TextBox 31">
            <a:extLst>
              <a:ext uri="{FF2B5EF4-FFF2-40B4-BE49-F238E27FC236}">
                <a16:creationId xmlns:a16="http://schemas.microsoft.com/office/drawing/2014/main" id="{28C44712-79DF-A048-99C7-37992DE2901C}"/>
              </a:ext>
            </a:extLst>
          </p:cNvPr>
          <p:cNvSpPr txBox="1"/>
          <p:nvPr/>
        </p:nvSpPr>
        <p:spPr>
          <a:xfrm>
            <a:off x="593069" y="7764794"/>
            <a:ext cx="929612" cy="369332"/>
          </a:xfrm>
          <a:prstGeom prst="rect">
            <a:avLst/>
          </a:prstGeom>
          <a:noFill/>
        </p:spPr>
        <p:txBody>
          <a:bodyPr wrap="square">
            <a:spAutoFit/>
          </a:bodyPr>
          <a:lstStyle/>
          <a:p>
            <a:r>
              <a:rPr lang="en-US"/>
              <a:t>221E20</a:t>
            </a:r>
          </a:p>
        </p:txBody>
      </p:sp>
      <p:sp>
        <p:nvSpPr>
          <p:cNvPr id="34" name="TextBox 33">
            <a:extLst>
              <a:ext uri="{FF2B5EF4-FFF2-40B4-BE49-F238E27FC236}">
                <a16:creationId xmlns:a16="http://schemas.microsoft.com/office/drawing/2014/main" id="{D67BDACF-F52C-F848-9658-5C679CB838C9}"/>
              </a:ext>
            </a:extLst>
          </p:cNvPr>
          <p:cNvSpPr txBox="1"/>
          <p:nvPr/>
        </p:nvSpPr>
        <p:spPr>
          <a:xfrm>
            <a:off x="2293410" y="7335420"/>
            <a:ext cx="929611" cy="369332"/>
          </a:xfrm>
          <a:prstGeom prst="rect">
            <a:avLst/>
          </a:prstGeom>
          <a:noFill/>
        </p:spPr>
        <p:txBody>
          <a:bodyPr wrap="square">
            <a:spAutoFit/>
          </a:bodyPr>
          <a:lstStyle/>
          <a:p>
            <a:r>
              <a:rPr lang="en-US"/>
              <a:t>F25F66</a:t>
            </a:r>
          </a:p>
        </p:txBody>
      </p:sp>
      <p:sp>
        <p:nvSpPr>
          <p:cNvPr id="36" name="Rectangle 35">
            <a:extLst>
              <a:ext uri="{FF2B5EF4-FFF2-40B4-BE49-F238E27FC236}">
                <a16:creationId xmlns:a16="http://schemas.microsoft.com/office/drawing/2014/main" id="{18C0F151-D45A-4F4D-B576-CE5410D4F33C}"/>
              </a:ext>
            </a:extLst>
          </p:cNvPr>
          <p:cNvSpPr/>
          <p:nvPr/>
        </p:nvSpPr>
        <p:spPr>
          <a:xfrm>
            <a:off x="1676511" y="7335420"/>
            <a:ext cx="601219" cy="388307"/>
          </a:xfrm>
          <a:prstGeom prst="rect">
            <a:avLst/>
          </a:prstGeom>
          <a:solidFill>
            <a:srgbClr val="F2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38" name="TextBox 37">
            <a:extLst>
              <a:ext uri="{FF2B5EF4-FFF2-40B4-BE49-F238E27FC236}">
                <a16:creationId xmlns:a16="http://schemas.microsoft.com/office/drawing/2014/main" id="{3D61AB2A-1DFD-4F4A-940E-266338E5D463}"/>
              </a:ext>
            </a:extLst>
          </p:cNvPr>
          <p:cNvSpPr txBox="1"/>
          <p:nvPr/>
        </p:nvSpPr>
        <p:spPr>
          <a:xfrm>
            <a:off x="2298925" y="7768359"/>
            <a:ext cx="924096" cy="369332"/>
          </a:xfrm>
          <a:prstGeom prst="rect">
            <a:avLst/>
          </a:prstGeom>
          <a:noFill/>
        </p:spPr>
        <p:txBody>
          <a:bodyPr wrap="square">
            <a:spAutoFit/>
          </a:bodyPr>
          <a:lstStyle/>
          <a:p>
            <a:r>
              <a:rPr lang="en-US"/>
              <a:t>777676</a:t>
            </a:r>
          </a:p>
        </p:txBody>
      </p:sp>
      <p:sp>
        <p:nvSpPr>
          <p:cNvPr id="40" name="Rectangle 39">
            <a:extLst>
              <a:ext uri="{FF2B5EF4-FFF2-40B4-BE49-F238E27FC236}">
                <a16:creationId xmlns:a16="http://schemas.microsoft.com/office/drawing/2014/main" id="{F60493FE-9A22-1F48-A30C-07578F2DEAC4}"/>
              </a:ext>
            </a:extLst>
          </p:cNvPr>
          <p:cNvSpPr/>
          <p:nvPr/>
        </p:nvSpPr>
        <p:spPr>
          <a:xfrm>
            <a:off x="1676511" y="7764794"/>
            <a:ext cx="601219" cy="388307"/>
          </a:xfrm>
          <a:prstGeom prst="rect">
            <a:avLst/>
          </a:prstGeom>
          <a:solidFill>
            <a:srgbClr val="77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3" name="TextBox 42">
            <a:extLst>
              <a:ext uri="{FF2B5EF4-FFF2-40B4-BE49-F238E27FC236}">
                <a16:creationId xmlns:a16="http://schemas.microsoft.com/office/drawing/2014/main" id="{BC9E91A8-FF9E-044E-8466-3CC0AACEFFE4}"/>
              </a:ext>
            </a:extLst>
          </p:cNvPr>
          <p:cNvSpPr txBox="1"/>
          <p:nvPr/>
        </p:nvSpPr>
        <p:spPr>
          <a:xfrm>
            <a:off x="4014300" y="7342449"/>
            <a:ext cx="1059611" cy="369332"/>
          </a:xfrm>
          <a:prstGeom prst="rect">
            <a:avLst/>
          </a:prstGeom>
          <a:noFill/>
        </p:spPr>
        <p:txBody>
          <a:bodyPr wrap="square">
            <a:spAutoFit/>
          </a:bodyPr>
          <a:lstStyle/>
          <a:p>
            <a:r>
              <a:rPr lang="en-US"/>
              <a:t>F68D92</a:t>
            </a:r>
          </a:p>
        </p:txBody>
      </p:sp>
      <p:sp>
        <p:nvSpPr>
          <p:cNvPr id="44" name="Rectangle 43">
            <a:extLst>
              <a:ext uri="{FF2B5EF4-FFF2-40B4-BE49-F238E27FC236}">
                <a16:creationId xmlns:a16="http://schemas.microsoft.com/office/drawing/2014/main" id="{A1FFC99E-C554-744A-BC0E-7BDA3525454E}"/>
              </a:ext>
            </a:extLst>
          </p:cNvPr>
          <p:cNvSpPr/>
          <p:nvPr/>
        </p:nvSpPr>
        <p:spPr>
          <a:xfrm>
            <a:off x="3397400" y="7342449"/>
            <a:ext cx="601219" cy="388307"/>
          </a:xfrm>
          <a:prstGeom prst="rect">
            <a:avLst/>
          </a:prstGeom>
          <a:solidFill>
            <a:srgbClr val="F6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5" name="TextBox 44">
            <a:extLst>
              <a:ext uri="{FF2B5EF4-FFF2-40B4-BE49-F238E27FC236}">
                <a16:creationId xmlns:a16="http://schemas.microsoft.com/office/drawing/2014/main" id="{DED0838F-096D-2445-BE97-936200509B31}"/>
              </a:ext>
            </a:extLst>
          </p:cNvPr>
          <p:cNvSpPr txBox="1"/>
          <p:nvPr/>
        </p:nvSpPr>
        <p:spPr>
          <a:xfrm>
            <a:off x="4024936" y="7775980"/>
            <a:ext cx="1059611" cy="369332"/>
          </a:xfrm>
          <a:prstGeom prst="rect">
            <a:avLst/>
          </a:prstGeom>
          <a:noFill/>
        </p:spPr>
        <p:txBody>
          <a:bodyPr wrap="square">
            <a:spAutoFit/>
          </a:bodyPr>
          <a:lstStyle/>
          <a:p>
            <a:r>
              <a:rPr lang="en-US"/>
              <a:t>D8D8D8</a:t>
            </a:r>
          </a:p>
        </p:txBody>
      </p:sp>
      <p:sp>
        <p:nvSpPr>
          <p:cNvPr id="46" name="Rectangle 45">
            <a:extLst>
              <a:ext uri="{FF2B5EF4-FFF2-40B4-BE49-F238E27FC236}">
                <a16:creationId xmlns:a16="http://schemas.microsoft.com/office/drawing/2014/main" id="{38C665BC-26E1-714C-84FB-EF99C3493334}"/>
              </a:ext>
            </a:extLst>
          </p:cNvPr>
          <p:cNvSpPr/>
          <p:nvPr/>
        </p:nvSpPr>
        <p:spPr>
          <a:xfrm>
            <a:off x="3397399" y="7764793"/>
            <a:ext cx="601219" cy="388307"/>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1B24"/>
              </a:solidFill>
            </a:endParaRPr>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8668575" cy="689997"/>
          </a:xfrm>
          <a:prstGeom prst="rect">
            <a:avLst/>
          </a:prstGeom>
          <a:noFill/>
        </p:spPr>
        <p:txBody>
          <a:bodyPr wrap="square" rtlCol="0" anchor="ctr">
            <a:spAutoFit/>
          </a:bodyPr>
          <a:lstStyle/>
          <a:p>
            <a:pPr>
              <a:lnSpc>
                <a:spcPts val="5000"/>
              </a:lnSpc>
            </a:pPr>
            <a:r>
              <a:rPr lang="en-US" sz="4000" b="1">
                <a:solidFill>
                  <a:schemeClr val="bg1"/>
                </a:solidFill>
                <a:latin typeface="Arial" panose="020B0604020202020204" pitchFamily="34" charset="0"/>
                <a:cs typeface="Arial" panose="020B0604020202020204" pitchFamily="34" charset="0"/>
              </a:rPr>
              <a:t>CONCLUSION</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a:solidFill>
                  <a:srgbClr val="004E79"/>
                </a:solidFill>
                <a:latin typeface="Arial" panose="020B0604020202020204" pitchFamily="34" charset="0"/>
                <a:cs typeface="Arial" panose="020B0604020202020204" pitchFamily="34" charset="0"/>
              </a:rPr>
              <a:t>BUSINESS PROBLEM</a:t>
            </a:r>
            <a:endParaRPr lang="en-US" sz="2000">
              <a:solidFill>
                <a:srgbClr val="004E79"/>
              </a:solidFill>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D996FD6E-0B3A-EF43-9E92-8454B10F191C}"/>
              </a:ext>
            </a:extLst>
          </p:cNvPr>
          <p:cNvPicPr>
            <a:picLocks noChangeAspect="1"/>
          </p:cNvPicPr>
          <p:nvPr/>
        </p:nvPicPr>
        <p:blipFill rotWithShape="1">
          <a:blip r:embed="rId5"/>
          <a:srcRect b="38985"/>
          <a:stretch/>
        </p:blipFill>
        <p:spPr>
          <a:xfrm>
            <a:off x="10416531" y="5776711"/>
            <a:ext cx="1625568" cy="565349"/>
          </a:xfrm>
          <a:prstGeom prst="rect">
            <a:avLst/>
          </a:prstGeom>
        </p:spPr>
      </p:pic>
      <p:sp>
        <p:nvSpPr>
          <p:cNvPr id="50" name="TextBox 49">
            <a:extLst>
              <a:ext uri="{FF2B5EF4-FFF2-40B4-BE49-F238E27FC236}">
                <a16:creationId xmlns:a16="http://schemas.microsoft.com/office/drawing/2014/main" id="{BF302C1B-7802-B54E-8694-D44AC9ECEA87}"/>
              </a:ext>
            </a:extLst>
          </p:cNvPr>
          <p:cNvSpPr txBox="1"/>
          <p:nvPr/>
        </p:nvSpPr>
        <p:spPr>
          <a:xfrm>
            <a:off x="10306102" y="6342060"/>
            <a:ext cx="1846425" cy="438582"/>
          </a:xfrm>
          <a:prstGeom prst="rect">
            <a:avLst/>
          </a:prstGeom>
          <a:noFill/>
        </p:spPr>
        <p:txBody>
          <a:bodyPr wrap="square" rtlCol="0">
            <a:spAutoFit/>
          </a:bodyPr>
          <a:lstStyle/>
          <a:p>
            <a:pPr algn="ctr"/>
            <a:r>
              <a:rPr lang="en-US" sz="1200" spc="20">
                <a:solidFill>
                  <a:srgbClr val="004E79"/>
                </a:solidFill>
                <a:latin typeface="Arial" panose="020B0604020202020204" pitchFamily="34" charset="0"/>
                <a:cs typeface="Arial" panose="020B0604020202020204" pitchFamily="34" charset="0"/>
              </a:rPr>
              <a:t>MINISTRY OF HEALTH</a:t>
            </a:r>
          </a:p>
          <a:p>
            <a:pPr algn="ctr"/>
            <a:r>
              <a:rPr lang="en-US" sz="1050" spc="-50">
                <a:solidFill>
                  <a:srgbClr val="9EC754"/>
                </a:solidFill>
                <a:latin typeface="Arial" panose="020B0604020202020204" pitchFamily="34" charset="0"/>
                <a:cs typeface="Arial" panose="020B0604020202020204" pitchFamily="34" charset="0"/>
              </a:rPr>
              <a:t>SINGAPORE</a:t>
            </a:r>
          </a:p>
        </p:txBody>
      </p:sp>
      <p:pic>
        <p:nvPicPr>
          <p:cNvPr id="53" name="Picture 52" descr="Icon&#10;&#10;Description automatically generated">
            <a:extLst>
              <a:ext uri="{FF2B5EF4-FFF2-40B4-BE49-F238E27FC236}">
                <a16:creationId xmlns:a16="http://schemas.microsoft.com/office/drawing/2014/main" id="{D7AD6D13-7218-3948-89E4-FEA9A9848E3C}"/>
              </a:ext>
            </a:extLst>
          </p:cNvPr>
          <p:cNvPicPr>
            <a:picLocks noChangeAspect="1"/>
          </p:cNvPicPr>
          <p:nvPr/>
        </p:nvPicPr>
        <p:blipFill>
          <a:blip r:embed="rId6"/>
          <a:stretch>
            <a:fillRect/>
          </a:stretch>
        </p:blipFill>
        <p:spPr>
          <a:xfrm>
            <a:off x="9935890" y="3862965"/>
            <a:ext cx="399545" cy="399545"/>
          </a:xfrm>
          <a:prstGeom prst="rect">
            <a:avLst/>
          </a:prstGeom>
        </p:spPr>
      </p:pic>
      <p:sp>
        <p:nvSpPr>
          <p:cNvPr id="58" name="TextBox 57">
            <a:extLst>
              <a:ext uri="{FF2B5EF4-FFF2-40B4-BE49-F238E27FC236}">
                <a16:creationId xmlns:a16="http://schemas.microsoft.com/office/drawing/2014/main" id="{DC5CFD9C-1996-6B4D-AEBC-98FE6878FE29}"/>
              </a:ext>
            </a:extLst>
          </p:cNvPr>
          <p:cNvSpPr txBox="1"/>
          <p:nvPr/>
        </p:nvSpPr>
        <p:spPr>
          <a:xfrm>
            <a:off x="10501173" y="3695930"/>
            <a:ext cx="1900733" cy="830997"/>
          </a:xfrm>
          <a:prstGeom prst="rect">
            <a:avLst/>
          </a:prstGeom>
          <a:noFill/>
        </p:spPr>
        <p:txBody>
          <a:bodyPr wrap="square" rtlCol="0">
            <a:spAutoFit/>
          </a:bodyPr>
          <a:lstStyle/>
          <a:p>
            <a:r>
              <a:rPr lang="en-US" sz="1600" b="1">
                <a:solidFill>
                  <a:srgbClr val="004E79"/>
                </a:solidFill>
                <a:latin typeface="Arial" panose="020B0604020202020204" pitchFamily="34" charset="0"/>
                <a:cs typeface="Arial" panose="020B0604020202020204" pitchFamily="34" charset="0"/>
              </a:rPr>
              <a:t>SEVERITY</a:t>
            </a:r>
          </a:p>
          <a:p>
            <a:r>
              <a:rPr lang="en-US" sz="1600" b="1">
                <a:solidFill>
                  <a:srgbClr val="004E79"/>
                </a:solidFill>
                <a:latin typeface="Arial" panose="020B0604020202020204" pitchFamily="34" charset="0"/>
                <a:cs typeface="Arial" panose="020B0604020202020204" pitchFamily="34" charset="0"/>
              </a:rPr>
              <a:t>PREDICTION</a:t>
            </a:r>
          </a:p>
          <a:p>
            <a:r>
              <a:rPr lang="en-US" sz="1600" b="1">
                <a:solidFill>
                  <a:srgbClr val="004E79"/>
                </a:solidFill>
                <a:latin typeface="Arial" panose="020B0604020202020204" pitchFamily="34" charset="0"/>
                <a:cs typeface="Arial" panose="020B0604020202020204" pitchFamily="34" charset="0"/>
              </a:rPr>
              <a:t>MODEL</a:t>
            </a:r>
            <a:endParaRPr lang="en-US" sz="2000">
              <a:solidFill>
                <a:srgbClr val="004E79"/>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A07D6455-86B5-DD4D-8AD1-BBEDA24E1D16}"/>
              </a:ext>
            </a:extLst>
          </p:cNvPr>
          <p:cNvSpPr txBox="1"/>
          <p:nvPr/>
        </p:nvSpPr>
        <p:spPr>
          <a:xfrm>
            <a:off x="10501173" y="4852477"/>
            <a:ext cx="1900733" cy="584775"/>
          </a:xfrm>
          <a:prstGeom prst="rect">
            <a:avLst/>
          </a:prstGeom>
          <a:noFill/>
        </p:spPr>
        <p:txBody>
          <a:bodyPr wrap="square" rtlCol="0">
            <a:spAutoFit/>
          </a:bodyPr>
          <a:lstStyle/>
          <a:p>
            <a:r>
              <a:rPr lang="en-US" sz="1600" b="1">
                <a:solidFill>
                  <a:srgbClr val="004E79"/>
                </a:solidFill>
                <a:latin typeface="Arial" panose="020B0604020202020204" pitchFamily="34" charset="0"/>
                <a:cs typeface="Arial" panose="020B0604020202020204" pitchFamily="34" charset="0"/>
              </a:rPr>
              <a:t>ICU ADMISSION MODEL</a:t>
            </a:r>
            <a:endParaRPr lang="en-US" sz="2000">
              <a:solidFill>
                <a:srgbClr val="004E79"/>
              </a:solidFill>
              <a:latin typeface="Arial" panose="020B0604020202020204" pitchFamily="34" charset="0"/>
              <a:cs typeface="Arial" panose="020B0604020202020204" pitchFamily="34" charset="0"/>
            </a:endParaRPr>
          </a:p>
        </p:txBody>
      </p:sp>
      <p:pic>
        <p:nvPicPr>
          <p:cNvPr id="60" name="Picture 59" descr="Icon&#10;&#10;Description automatically generated">
            <a:extLst>
              <a:ext uri="{FF2B5EF4-FFF2-40B4-BE49-F238E27FC236}">
                <a16:creationId xmlns:a16="http://schemas.microsoft.com/office/drawing/2014/main" id="{DDCE99FF-05FF-2C4D-AAC0-0DD98A87D497}"/>
              </a:ext>
            </a:extLst>
          </p:cNvPr>
          <p:cNvPicPr>
            <a:picLocks noChangeAspect="1"/>
          </p:cNvPicPr>
          <p:nvPr/>
        </p:nvPicPr>
        <p:blipFill>
          <a:blip r:embed="rId7"/>
          <a:stretch>
            <a:fillRect/>
          </a:stretch>
        </p:blipFill>
        <p:spPr>
          <a:xfrm>
            <a:off x="9958411" y="4964303"/>
            <a:ext cx="361122" cy="361122"/>
          </a:xfrm>
          <a:prstGeom prst="rect">
            <a:avLst/>
          </a:prstGeom>
        </p:spPr>
      </p:pic>
      <p:sp>
        <p:nvSpPr>
          <p:cNvPr id="61" name="TextBox 60">
            <a:extLst>
              <a:ext uri="{FF2B5EF4-FFF2-40B4-BE49-F238E27FC236}">
                <a16:creationId xmlns:a16="http://schemas.microsoft.com/office/drawing/2014/main" id="{666510B0-9F7A-5042-B36D-9C13C9720EB7}"/>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a:solidFill>
                  <a:schemeClr val="bg1"/>
                </a:solidFill>
                <a:latin typeface="Arial" panose="020B0604020202020204" pitchFamily="34" charset="0"/>
                <a:cs typeface="Arial" panose="020B0604020202020204" pitchFamily="34" charset="0"/>
              </a:rPr>
              <a:t>TERESA</a:t>
            </a:r>
            <a:endParaRPr lang="en-US" sz="4000" b="1">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9F526C5-6905-5CDA-366E-39BF6477F6C3}"/>
              </a:ext>
            </a:extLst>
          </p:cNvPr>
          <p:cNvSpPr txBox="1"/>
          <p:nvPr/>
        </p:nvSpPr>
        <p:spPr>
          <a:xfrm>
            <a:off x="375810" y="1447527"/>
            <a:ext cx="9039560" cy="678327"/>
          </a:xfrm>
          <a:prstGeom prst="rect">
            <a:avLst/>
          </a:prstGeom>
          <a:noFill/>
        </p:spPr>
        <p:txBody>
          <a:bodyPr wrap="square" lIns="91440" tIns="45720" rIns="91440" bIns="45720" rtlCol="0" anchor="t">
            <a:spAutoFit/>
          </a:bodyPr>
          <a:lstStyle/>
          <a:p>
            <a:pPr>
              <a:lnSpc>
                <a:spcPts val="5000"/>
              </a:lnSpc>
            </a:pPr>
            <a:r>
              <a:rPr lang="en-US" sz="3000" b="1" dirty="0">
                <a:solidFill>
                  <a:srgbClr val="004E79"/>
                </a:solidFill>
                <a:latin typeface="Arial"/>
                <a:cs typeface="Arial"/>
              </a:rPr>
              <a:t>FUTURE PANDEMICS</a:t>
            </a:r>
          </a:p>
        </p:txBody>
      </p:sp>
      <p:pic>
        <p:nvPicPr>
          <p:cNvPr id="4" name="Picture 4" descr="Icon&#10;&#10;Description automatically generated">
            <a:extLst>
              <a:ext uri="{FF2B5EF4-FFF2-40B4-BE49-F238E27FC236}">
                <a16:creationId xmlns:a16="http://schemas.microsoft.com/office/drawing/2014/main" id="{76ADD46D-AE17-660E-138F-954686BA8E54}"/>
              </a:ext>
            </a:extLst>
          </p:cNvPr>
          <p:cNvPicPr>
            <a:picLocks noChangeAspect="1"/>
          </p:cNvPicPr>
          <p:nvPr/>
        </p:nvPicPr>
        <p:blipFill>
          <a:blip r:embed="rId8"/>
          <a:stretch>
            <a:fillRect/>
          </a:stretch>
        </p:blipFill>
        <p:spPr>
          <a:xfrm>
            <a:off x="3333889" y="2691473"/>
            <a:ext cx="2743200" cy="2743200"/>
          </a:xfrm>
          <a:prstGeom prst="rect">
            <a:avLst/>
          </a:prstGeom>
        </p:spPr>
      </p:pic>
    </p:spTree>
    <p:extLst>
      <p:ext uri="{BB962C8B-B14F-4D97-AF65-F5344CB8AC3E}">
        <p14:creationId xmlns:p14="http://schemas.microsoft.com/office/powerpoint/2010/main" val="1878914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F2143D9B-68F2-304E-83F5-FA496249B369}"/>
              </a:ext>
            </a:extLst>
          </p:cNvPr>
          <p:cNvPicPr>
            <a:picLocks noChangeAspect="1"/>
          </p:cNvPicPr>
          <p:nvPr/>
        </p:nvPicPr>
        <p:blipFill>
          <a:blip r:embed="rId3"/>
          <a:stretch>
            <a:fillRect/>
          </a:stretch>
        </p:blipFill>
        <p:spPr>
          <a:xfrm>
            <a:off x="-1302877" y="1942540"/>
            <a:ext cx="9280336" cy="6217662"/>
          </a:xfrm>
          <a:prstGeom prst="rect">
            <a:avLst/>
          </a:prstGeom>
        </p:spPr>
      </p:pic>
      <p:sp>
        <p:nvSpPr>
          <p:cNvPr id="30" name="Rectangle 29">
            <a:extLst>
              <a:ext uri="{FF2B5EF4-FFF2-40B4-BE49-F238E27FC236}">
                <a16:creationId xmlns:a16="http://schemas.microsoft.com/office/drawing/2014/main" id="{E9A62B78-FF54-9B49-8F9E-81A48D103922}"/>
              </a:ext>
            </a:extLst>
          </p:cNvPr>
          <p:cNvSpPr/>
          <p:nvPr/>
        </p:nvSpPr>
        <p:spPr>
          <a:xfrm>
            <a:off x="-32592" y="1520161"/>
            <a:ext cx="3610679" cy="5445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5B437FD-0832-9E4D-B32C-577ACB2A8CA1}"/>
              </a:ext>
            </a:extLst>
          </p:cNvPr>
          <p:cNvSpPr/>
          <p:nvPr/>
        </p:nvSpPr>
        <p:spPr>
          <a:xfrm>
            <a:off x="-2525" y="1299409"/>
            <a:ext cx="9727474" cy="678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98D9CD1-58F7-7E4B-90A2-B705B9D07FD8}"/>
              </a:ext>
            </a:extLst>
          </p:cNvPr>
          <p:cNvSpPr/>
          <p:nvPr/>
        </p:nvSpPr>
        <p:spPr>
          <a:xfrm>
            <a:off x="8481391" y="1546738"/>
            <a:ext cx="4328917" cy="5403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a:solidFill>
                  <a:srgbClr val="221E20"/>
                </a:solidFill>
                <a:latin typeface="Arial" panose="020B0604020202020204" pitchFamily="34" charset="0"/>
                <a:cs typeface="Arial" panose="020B0604020202020204" pitchFamily="34" charset="0"/>
              </a:rPr>
              <a:t>OUR</a:t>
            </a:r>
          </a:p>
          <a:p>
            <a:r>
              <a:rPr lang="en-US" sz="1600" b="1">
                <a:solidFill>
                  <a:srgbClr val="221E20"/>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a:solidFill>
                  <a:schemeClr val="bg1"/>
                </a:solidFill>
                <a:latin typeface="Arial" panose="020B0604020202020204" pitchFamily="34" charset="0"/>
                <a:cs typeface="Arial" panose="020B0604020202020204" pitchFamily="34" charset="0"/>
              </a:rPr>
              <a:t>BUSINESS PROBLEM</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PATIENT ROADMAP</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BUSINESS PROBLEM</a:t>
            </a:r>
            <a:endParaRPr lang="en-US" sz="2000" dirty="0">
              <a:solidFill>
                <a:srgbClr val="004E79"/>
              </a:solidFill>
              <a:latin typeface="Arial" panose="020B0604020202020204" pitchFamily="34" charset="0"/>
              <a:cs typeface="Arial" panose="020B0604020202020204" pitchFamily="34" charset="0"/>
            </a:endParaRPr>
          </a:p>
        </p:txBody>
      </p:sp>
      <p:pic>
        <p:nvPicPr>
          <p:cNvPr id="50" name="Picture 49">
            <a:extLst>
              <a:ext uri="{FF2B5EF4-FFF2-40B4-BE49-F238E27FC236}">
                <a16:creationId xmlns:a16="http://schemas.microsoft.com/office/drawing/2014/main" id="{40AFC9DC-AD93-D045-8E88-0AF0914DF87E}"/>
              </a:ext>
            </a:extLst>
          </p:cNvPr>
          <p:cNvPicPr>
            <a:picLocks noChangeAspect="1"/>
          </p:cNvPicPr>
          <p:nvPr/>
        </p:nvPicPr>
        <p:blipFill rotWithShape="1">
          <a:blip r:embed="rId6"/>
          <a:srcRect b="38985"/>
          <a:stretch/>
        </p:blipFill>
        <p:spPr>
          <a:xfrm>
            <a:off x="10416531" y="5776711"/>
            <a:ext cx="1625568" cy="565349"/>
          </a:xfrm>
          <a:prstGeom prst="rect">
            <a:avLst/>
          </a:prstGeom>
        </p:spPr>
      </p:pic>
      <p:sp>
        <p:nvSpPr>
          <p:cNvPr id="51" name="TextBox 50">
            <a:extLst>
              <a:ext uri="{FF2B5EF4-FFF2-40B4-BE49-F238E27FC236}">
                <a16:creationId xmlns:a16="http://schemas.microsoft.com/office/drawing/2014/main" id="{7821E98B-036F-8542-A7FF-3E6DFBAB55F6}"/>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sp>
        <p:nvSpPr>
          <p:cNvPr id="2" name="Rectangle 1">
            <a:extLst>
              <a:ext uri="{FF2B5EF4-FFF2-40B4-BE49-F238E27FC236}">
                <a16:creationId xmlns:a16="http://schemas.microsoft.com/office/drawing/2014/main" id="{AF798DA7-E73D-3A45-B114-32B74BDA8E85}"/>
              </a:ext>
            </a:extLst>
          </p:cNvPr>
          <p:cNvSpPr/>
          <p:nvPr/>
        </p:nvSpPr>
        <p:spPr>
          <a:xfrm>
            <a:off x="-308602" y="6450551"/>
            <a:ext cx="10411886" cy="515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a:extLst>
              <a:ext uri="{FF2B5EF4-FFF2-40B4-BE49-F238E27FC236}">
                <a16:creationId xmlns:a16="http://schemas.microsoft.com/office/drawing/2014/main" id="{6B169CF9-0E15-FE46-B3ED-82466E2FE2E2}"/>
              </a:ext>
            </a:extLst>
          </p:cNvPr>
          <p:cNvPicPr>
            <a:picLocks noChangeAspect="1"/>
          </p:cNvPicPr>
          <p:nvPr/>
        </p:nvPicPr>
        <p:blipFill>
          <a:blip r:embed="rId7"/>
          <a:stretch>
            <a:fillRect/>
          </a:stretch>
        </p:blipFill>
        <p:spPr>
          <a:xfrm>
            <a:off x="9935890" y="3862965"/>
            <a:ext cx="399545" cy="399545"/>
          </a:xfrm>
          <a:prstGeom prst="rect">
            <a:avLst/>
          </a:prstGeom>
        </p:spPr>
      </p:pic>
      <p:sp>
        <p:nvSpPr>
          <p:cNvPr id="31" name="TextBox 30">
            <a:extLst>
              <a:ext uri="{FF2B5EF4-FFF2-40B4-BE49-F238E27FC236}">
                <a16:creationId xmlns:a16="http://schemas.microsoft.com/office/drawing/2014/main" id="{7C7E0367-C9D9-3244-AAA0-F4259BCC3622}"/>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9C7FCD6-E958-D74A-BE68-01E4B481D79E}"/>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40" name="Picture 39" descr="Icon&#10;&#10;Description automatically generated">
            <a:extLst>
              <a:ext uri="{FF2B5EF4-FFF2-40B4-BE49-F238E27FC236}">
                <a16:creationId xmlns:a16="http://schemas.microsoft.com/office/drawing/2014/main" id="{F07039EB-E100-1C46-8FA1-E48A673D4A7E}"/>
              </a:ext>
            </a:extLst>
          </p:cNvPr>
          <p:cNvPicPr>
            <a:picLocks noChangeAspect="1"/>
          </p:cNvPicPr>
          <p:nvPr/>
        </p:nvPicPr>
        <p:blipFill>
          <a:blip r:embed="rId8"/>
          <a:stretch>
            <a:fillRect/>
          </a:stretch>
        </p:blipFill>
        <p:spPr>
          <a:xfrm>
            <a:off x="9958411" y="4964303"/>
            <a:ext cx="361122" cy="361122"/>
          </a:xfrm>
          <a:prstGeom prst="rect">
            <a:avLst/>
          </a:prstGeom>
        </p:spPr>
      </p:pic>
      <p:sp>
        <p:nvSpPr>
          <p:cNvPr id="43" name="TextBox 42">
            <a:extLst>
              <a:ext uri="{FF2B5EF4-FFF2-40B4-BE49-F238E27FC236}">
                <a16:creationId xmlns:a16="http://schemas.microsoft.com/office/drawing/2014/main" id="{443B3B2A-4218-FE40-9DDE-5D5F2F98BAB8}"/>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JEROME</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610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3B6B84-64F8-AB44-BD1C-D72B21156F1F}"/>
              </a:ext>
            </a:extLst>
          </p:cNvPr>
          <p:cNvSpPr/>
          <p:nvPr/>
        </p:nvSpPr>
        <p:spPr>
          <a:xfrm>
            <a:off x="0" y="-2"/>
            <a:ext cx="10129653" cy="6858001"/>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DA6F324-B45B-014D-AF50-07BE538AC603}"/>
              </a:ext>
            </a:extLst>
          </p:cNvPr>
          <p:cNvSpPr/>
          <p:nvPr/>
        </p:nvSpPr>
        <p:spPr>
          <a:xfrm>
            <a:off x="10129652" y="0"/>
            <a:ext cx="2077399" cy="6858000"/>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10412F1-CC8E-5444-AEA4-4ADD85FC3C5C}"/>
              </a:ext>
            </a:extLst>
          </p:cNvPr>
          <p:cNvSpPr txBox="1"/>
          <p:nvPr/>
        </p:nvSpPr>
        <p:spPr>
          <a:xfrm>
            <a:off x="623461" y="3531735"/>
            <a:ext cx="7434689" cy="830997"/>
          </a:xfrm>
          <a:prstGeom prst="rect">
            <a:avLst/>
          </a:prstGeom>
          <a:noFill/>
        </p:spPr>
        <p:txBody>
          <a:bodyPr wrap="square" rtlCol="0">
            <a:spAutoFit/>
          </a:bodyPr>
          <a:lstStyle/>
          <a:p>
            <a:r>
              <a:rPr lang="en-US" sz="2400" b="1" dirty="0">
                <a:solidFill>
                  <a:schemeClr val="bg1">
                    <a:alpha val="60000"/>
                  </a:schemeClr>
                </a:solidFill>
                <a:latin typeface="Arial" panose="020B0604020202020204" pitchFamily="34" charset="0"/>
                <a:cs typeface="Arial" panose="020B0604020202020204" pitchFamily="34" charset="0"/>
              </a:rPr>
              <a:t>OPTIMISING HEALTHCARE RESOURCES WITH MACHINE LEARNING</a:t>
            </a:r>
          </a:p>
        </p:txBody>
      </p:sp>
      <p:sp>
        <p:nvSpPr>
          <p:cNvPr id="10" name="TextBox 9">
            <a:extLst>
              <a:ext uri="{FF2B5EF4-FFF2-40B4-BE49-F238E27FC236}">
                <a16:creationId xmlns:a16="http://schemas.microsoft.com/office/drawing/2014/main" id="{7F2FE571-D653-764B-B781-639F14E87082}"/>
              </a:ext>
            </a:extLst>
          </p:cNvPr>
          <p:cNvSpPr txBox="1"/>
          <p:nvPr/>
        </p:nvSpPr>
        <p:spPr>
          <a:xfrm>
            <a:off x="623461" y="2789596"/>
            <a:ext cx="7434689" cy="861774"/>
          </a:xfrm>
          <a:prstGeom prst="rect">
            <a:avLst/>
          </a:prstGeom>
          <a:noFill/>
        </p:spPr>
        <p:txBody>
          <a:bodyPr wrap="square" rtlCol="0">
            <a:spAutoFit/>
          </a:bodyPr>
          <a:lstStyle/>
          <a:p>
            <a:r>
              <a:rPr lang="en-US" sz="5000" b="1" dirty="0">
                <a:solidFill>
                  <a:schemeClr val="bg1"/>
                </a:solidFill>
                <a:latin typeface="Arial" panose="020B0604020202020204" pitchFamily="34" charset="0"/>
                <a:cs typeface="Arial" panose="020B0604020202020204" pitchFamily="34" charset="0"/>
              </a:rPr>
              <a:t>THANK YOU</a:t>
            </a:r>
          </a:p>
        </p:txBody>
      </p:sp>
      <p:pic>
        <p:nvPicPr>
          <p:cNvPr id="9" name="Picture 8">
            <a:extLst>
              <a:ext uri="{FF2B5EF4-FFF2-40B4-BE49-F238E27FC236}">
                <a16:creationId xmlns:a16="http://schemas.microsoft.com/office/drawing/2014/main" id="{924FD869-00F9-A749-BE5C-F729E58FC5BC}"/>
              </a:ext>
            </a:extLst>
          </p:cNvPr>
          <p:cNvPicPr>
            <a:picLocks noChangeAspect="1"/>
          </p:cNvPicPr>
          <p:nvPr/>
        </p:nvPicPr>
        <p:blipFill rotWithShape="1">
          <a:blip r:embed="rId2"/>
          <a:srcRect b="38985"/>
          <a:stretch/>
        </p:blipFill>
        <p:spPr>
          <a:xfrm>
            <a:off x="10416531" y="5776711"/>
            <a:ext cx="1625568" cy="565349"/>
          </a:xfrm>
          <a:prstGeom prst="rect">
            <a:avLst/>
          </a:prstGeom>
        </p:spPr>
      </p:pic>
      <p:sp>
        <p:nvSpPr>
          <p:cNvPr id="2" name="TextBox 1">
            <a:extLst>
              <a:ext uri="{FF2B5EF4-FFF2-40B4-BE49-F238E27FC236}">
                <a16:creationId xmlns:a16="http://schemas.microsoft.com/office/drawing/2014/main" id="{D0F0FE91-EE46-6940-B2B2-E232A153ACBC}"/>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chemeClr val="bg1"/>
                </a:solidFill>
                <a:latin typeface="Arial" panose="020B0604020202020204" pitchFamily="34" charset="0"/>
                <a:cs typeface="Arial" panose="020B0604020202020204" pitchFamily="34" charset="0"/>
              </a:rPr>
              <a:t>MINISTRY OF HEALTH</a:t>
            </a:r>
          </a:p>
          <a:p>
            <a:pPr algn="ctr"/>
            <a:r>
              <a:rPr lang="en-US" sz="1050" spc="-50" dirty="0">
                <a:solidFill>
                  <a:schemeClr val="bg1">
                    <a:lumMod val="50000"/>
                  </a:schemeClr>
                </a:solidFill>
                <a:latin typeface="Arial" panose="020B0604020202020204" pitchFamily="34" charset="0"/>
                <a:cs typeface="Arial" panose="020B0604020202020204" pitchFamily="34" charset="0"/>
              </a:rPr>
              <a:t>SINGAPORE</a:t>
            </a:r>
          </a:p>
        </p:txBody>
      </p:sp>
    </p:spTree>
    <p:extLst>
      <p:ext uri="{BB962C8B-B14F-4D97-AF65-F5344CB8AC3E}">
        <p14:creationId xmlns:p14="http://schemas.microsoft.com/office/powerpoint/2010/main" val="546675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F2143D9B-68F2-304E-83F5-FA496249B369}"/>
              </a:ext>
            </a:extLst>
          </p:cNvPr>
          <p:cNvPicPr>
            <a:picLocks noChangeAspect="1"/>
          </p:cNvPicPr>
          <p:nvPr/>
        </p:nvPicPr>
        <p:blipFill>
          <a:blip r:embed="rId3"/>
          <a:stretch>
            <a:fillRect/>
          </a:stretch>
        </p:blipFill>
        <p:spPr>
          <a:xfrm>
            <a:off x="2850154" y="418637"/>
            <a:ext cx="9280336" cy="6217662"/>
          </a:xfrm>
          <a:prstGeom prst="rect">
            <a:avLst/>
          </a:prstGeom>
        </p:spPr>
      </p:pic>
      <p:sp>
        <p:nvSpPr>
          <p:cNvPr id="30" name="Rectangle 29">
            <a:extLst>
              <a:ext uri="{FF2B5EF4-FFF2-40B4-BE49-F238E27FC236}">
                <a16:creationId xmlns:a16="http://schemas.microsoft.com/office/drawing/2014/main" id="{E9A62B78-FF54-9B49-8F9E-81A48D103922}"/>
              </a:ext>
            </a:extLst>
          </p:cNvPr>
          <p:cNvSpPr/>
          <p:nvPr/>
        </p:nvSpPr>
        <p:spPr>
          <a:xfrm>
            <a:off x="-32591" y="1520161"/>
            <a:ext cx="2821236" cy="5445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5B437FD-0832-9E4D-B32C-577ACB2A8CA1}"/>
              </a:ext>
            </a:extLst>
          </p:cNvPr>
          <p:cNvSpPr/>
          <p:nvPr/>
        </p:nvSpPr>
        <p:spPr>
          <a:xfrm>
            <a:off x="-2526" y="1299409"/>
            <a:ext cx="13647151" cy="1138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98D9CD1-58F7-7E4B-90A2-B705B9D07FD8}"/>
              </a:ext>
            </a:extLst>
          </p:cNvPr>
          <p:cNvSpPr/>
          <p:nvPr/>
        </p:nvSpPr>
        <p:spPr>
          <a:xfrm>
            <a:off x="7810501" y="1546738"/>
            <a:ext cx="4999808" cy="5403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a:solidFill>
                  <a:srgbClr val="221E20"/>
                </a:solidFill>
                <a:latin typeface="Arial" panose="020B0604020202020204" pitchFamily="34" charset="0"/>
                <a:cs typeface="Arial" panose="020B0604020202020204" pitchFamily="34" charset="0"/>
              </a:rPr>
              <a:t>OUR</a:t>
            </a:r>
          </a:p>
          <a:p>
            <a:r>
              <a:rPr lang="en-US" sz="1600" b="1">
                <a:solidFill>
                  <a:srgbClr val="221E20"/>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a:solidFill>
                  <a:schemeClr val="bg1"/>
                </a:solidFill>
                <a:latin typeface="Arial" panose="020B0604020202020204" pitchFamily="34" charset="0"/>
                <a:cs typeface="Arial" panose="020B0604020202020204" pitchFamily="34" charset="0"/>
              </a:rPr>
              <a:t>BUSINESS PROBLEM</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PATIENT ROADMAP</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BUSINESS PROBLEM</a:t>
            </a:r>
            <a:endParaRPr lang="en-US" sz="2000" dirty="0">
              <a:solidFill>
                <a:srgbClr val="004E79"/>
              </a:solidFill>
              <a:latin typeface="Arial" panose="020B0604020202020204" pitchFamily="34" charset="0"/>
              <a:cs typeface="Arial" panose="020B0604020202020204" pitchFamily="34" charset="0"/>
            </a:endParaRPr>
          </a:p>
        </p:txBody>
      </p:sp>
      <p:pic>
        <p:nvPicPr>
          <p:cNvPr id="50" name="Picture 49">
            <a:extLst>
              <a:ext uri="{FF2B5EF4-FFF2-40B4-BE49-F238E27FC236}">
                <a16:creationId xmlns:a16="http://schemas.microsoft.com/office/drawing/2014/main" id="{40AFC9DC-AD93-D045-8E88-0AF0914DF87E}"/>
              </a:ext>
            </a:extLst>
          </p:cNvPr>
          <p:cNvPicPr>
            <a:picLocks noChangeAspect="1"/>
          </p:cNvPicPr>
          <p:nvPr/>
        </p:nvPicPr>
        <p:blipFill rotWithShape="1">
          <a:blip r:embed="rId6"/>
          <a:srcRect b="38985"/>
          <a:stretch/>
        </p:blipFill>
        <p:spPr>
          <a:xfrm>
            <a:off x="10416531" y="5776711"/>
            <a:ext cx="1625568" cy="565349"/>
          </a:xfrm>
          <a:prstGeom prst="rect">
            <a:avLst/>
          </a:prstGeom>
        </p:spPr>
      </p:pic>
      <p:sp>
        <p:nvSpPr>
          <p:cNvPr id="51" name="TextBox 50">
            <a:extLst>
              <a:ext uri="{FF2B5EF4-FFF2-40B4-BE49-F238E27FC236}">
                <a16:creationId xmlns:a16="http://schemas.microsoft.com/office/drawing/2014/main" id="{7821E98B-036F-8542-A7FF-3E6DFBAB55F6}"/>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sp>
        <p:nvSpPr>
          <p:cNvPr id="2" name="Rectangle 1">
            <a:extLst>
              <a:ext uri="{FF2B5EF4-FFF2-40B4-BE49-F238E27FC236}">
                <a16:creationId xmlns:a16="http://schemas.microsoft.com/office/drawing/2014/main" id="{AF798DA7-E73D-3A45-B114-32B74BDA8E85}"/>
              </a:ext>
            </a:extLst>
          </p:cNvPr>
          <p:cNvSpPr/>
          <p:nvPr/>
        </p:nvSpPr>
        <p:spPr>
          <a:xfrm>
            <a:off x="-308602" y="6450551"/>
            <a:ext cx="10411886" cy="515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a:extLst>
              <a:ext uri="{FF2B5EF4-FFF2-40B4-BE49-F238E27FC236}">
                <a16:creationId xmlns:a16="http://schemas.microsoft.com/office/drawing/2014/main" id="{6B169CF9-0E15-FE46-B3ED-82466E2FE2E2}"/>
              </a:ext>
            </a:extLst>
          </p:cNvPr>
          <p:cNvPicPr>
            <a:picLocks noChangeAspect="1"/>
          </p:cNvPicPr>
          <p:nvPr/>
        </p:nvPicPr>
        <p:blipFill>
          <a:blip r:embed="rId7"/>
          <a:stretch>
            <a:fillRect/>
          </a:stretch>
        </p:blipFill>
        <p:spPr>
          <a:xfrm>
            <a:off x="9935890" y="3862965"/>
            <a:ext cx="399545" cy="399545"/>
          </a:xfrm>
          <a:prstGeom prst="rect">
            <a:avLst/>
          </a:prstGeom>
        </p:spPr>
      </p:pic>
      <p:sp>
        <p:nvSpPr>
          <p:cNvPr id="31" name="TextBox 30">
            <a:extLst>
              <a:ext uri="{FF2B5EF4-FFF2-40B4-BE49-F238E27FC236}">
                <a16:creationId xmlns:a16="http://schemas.microsoft.com/office/drawing/2014/main" id="{61B9E0A6-997D-964C-88D6-0F119ABAC0C6}"/>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1327D950-3804-EF45-BBE7-35CD9A4F1C6A}"/>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40" name="Picture 39" descr="Icon&#10;&#10;Description automatically generated">
            <a:extLst>
              <a:ext uri="{FF2B5EF4-FFF2-40B4-BE49-F238E27FC236}">
                <a16:creationId xmlns:a16="http://schemas.microsoft.com/office/drawing/2014/main" id="{E2482E62-4E3B-174E-9A15-884DA8F0B65A}"/>
              </a:ext>
            </a:extLst>
          </p:cNvPr>
          <p:cNvPicPr>
            <a:picLocks noChangeAspect="1"/>
          </p:cNvPicPr>
          <p:nvPr/>
        </p:nvPicPr>
        <p:blipFill>
          <a:blip r:embed="rId8"/>
          <a:stretch>
            <a:fillRect/>
          </a:stretch>
        </p:blipFill>
        <p:spPr>
          <a:xfrm>
            <a:off x="9958411" y="4964303"/>
            <a:ext cx="361122" cy="361122"/>
          </a:xfrm>
          <a:prstGeom prst="rect">
            <a:avLst/>
          </a:prstGeom>
        </p:spPr>
      </p:pic>
      <p:sp>
        <p:nvSpPr>
          <p:cNvPr id="43" name="TextBox 42">
            <a:extLst>
              <a:ext uri="{FF2B5EF4-FFF2-40B4-BE49-F238E27FC236}">
                <a16:creationId xmlns:a16="http://schemas.microsoft.com/office/drawing/2014/main" id="{BF5FFEE6-6F60-B24B-B5A3-026275BA5AD7}"/>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JEROME</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2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028987-5768-B145-A915-7CE2E907094E}"/>
              </a:ext>
            </a:extLst>
          </p:cNvPr>
          <p:cNvPicPr>
            <a:picLocks noChangeAspect="1"/>
          </p:cNvPicPr>
          <p:nvPr/>
        </p:nvPicPr>
        <p:blipFill>
          <a:blip r:embed="rId3"/>
          <a:stretch>
            <a:fillRect/>
          </a:stretch>
        </p:blipFill>
        <p:spPr>
          <a:xfrm>
            <a:off x="1642895" y="2219166"/>
            <a:ext cx="6832545" cy="4577685"/>
          </a:xfrm>
          <a:prstGeom prst="rect">
            <a:avLst/>
          </a:prstGeom>
        </p:spPr>
      </p:pic>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a:solidFill>
                  <a:srgbClr val="221E20"/>
                </a:solidFill>
                <a:latin typeface="Arial" panose="020B0604020202020204" pitchFamily="34" charset="0"/>
                <a:cs typeface="Arial" panose="020B0604020202020204" pitchFamily="34" charset="0"/>
              </a:rPr>
              <a:t>OUR</a:t>
            </a:r>
          </a:p>
          <a:p>
            <a:r>
              <a:rPr lang="en-US" sz="1600" b="1">
                <a:solidFill>
                  <a:srgbClr val="221E20"/>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con&#10;&#10;Description automatically generated">
            <a:extLst>
              <a:ext uri="{FF2B5EF4-FFF2-40B4-BE49-F238E27FC236}">
                <a16:creationId xmlns:a16="http://schemas.microsoft.com/office/drawing/2014/main" id="{9B08FFB2-98CC-AD44-AB3D-77ADBEF94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C274C0E1-3B7C-784F-A8E0-BB716D760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a:solidFill>
                  <a:schemeClr val="bg1"/>
                </a:solidFill>
                <a:latin typeface="Arial" panose="020B0604020202020204" pitchFamily="34" charset="0"/>
                <a:cs typeface="Arial" panose="020B0604020202020204" pitchFamily="34" charset="0"/>
              </a:rPr>
              <a:t>BUSINESS PROBLEM</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PATIENT ROADMAP</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BUSINESS PROBLEM</a:t>
            </a:r>
            <a:endParaRPr lang="en-US" sz="2000" dirty="0">
              <a:solidFill>
                <a:srgbClr val="004E79"/>
              </a:solidFill>
              <a:latin typeface="Arial" panose="020B0604020202020204" pitchFamily="34" charset="0"/>
              <a:cs typeface="Arial" panose="020B0604020202020204" pitchFamily="34" charset="0"/>
            </a:endParaRPr>
          </a:p>
        </p:txBody>
      </p:sp>
      <p:pic>
        <p:nvPicPr>
          <p:cNvPr id="50" name="Picture 49">
            <a:extLst>
              <a:ext uri="{FF2B5EF4-FFF2-40B4-BE49-F238E27FC236}">
                <a16:creationId xmlns:a16="http://schemas.microsoft.com/office/drawing/2014/main" id="{40AFC9DC-AD93-D045-8E88-0AF0914DF87E}"/>
              </a:ext>
            </a:extLst>
          </p:cNvPr>
          <p:cNvPicPr>
            <a:picLocks noChangeAspect="1"/>
          </p:cNvPicPr>
          <p:nvPr/>
        </p:nvPicPr>
        <p:blipFill rotWithShape="1">
          <a:blip r:embed="rId6"/>
          <a:srcRect b="38985"/>
          <a:stretch/>
        </p:blipFill>
        <p:spPr>
          <a:xfrm>
            <a:off x="10416531" y="5776711"/>
            <a:ext cx="1625568" cy="565349"/>
          </a:xfrm>
          <a:prstGeom prst="rect">
            <a:avLst/>
          </a:prstGeom>
        </p:spPr>
      </p:pic>
      <p:sp>
        <p:nvSpPr>
          <p:cNvPr id="51" name="TextBox 50">
            <a:extLst>
              <a:ext uri="{FF2B5EF4-FFF2-40B4-BE49-F238E27FC236}">
                <a16:creationId xmlns:a16="http://schemas.microsoft.com/office/drawing/2014/main" id="{7821E98B-036F-8542-A7FF-3E6DFBAB55F6}"/>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32" name="Picture 31" descr="Icon&#10;&#10;Description automatically generated">
            <a:extLst>
              <a:ext uri="{FF2B5EF4-FFF2-40B4-BE49-F238E27FC236}">
                <a16:creationId xmlns:a16="http://schemas.microsoft.com/office/drawing/2014/main" id="{4F8C9905-7F4F-9048-9DD4-03D6718F4F81}"/>
              </a:ext>
            </a:extLst>
          </p:cNvPr>
          <p:cNvPicPr>
            <a:picLocks noChangeAspect="1"/>
          </p:cNvPicPr>
          <p:nvPr/>
        </p:nvPicPr>
        <p:blipFill>
          <a:blip r:embed="rId7"/>
          <a:stretch>
            <a:fillRect/>
          </a:stretch>
        </p:blipFill>
        <p:spPr>
          <a:xfrm>
            <a:off x="9935890" y="3862965"/>
            <a:ext cx="399545" cy="399545"/>
          </a:xfrm>
          <a:prstGeom prst="rect">
            <a:avLst/>
          </a:prstGeom>
        </p:spPr>
      </p:pic>
      <p:sp>
        <p:nvSpPr>
          <p:cNvPr id="30" name="TextBox 29">
            <a:extLst>
              <a:ext uri="{FF2B5EF4-FFF2-40B4-BE49-F238E27FC236}">
                <a16:creationId xmlns:a16="http://schemas.microsoft.com/office/drawing/2014/main" id="{6A314415-F785-8C4A-8AC5-C7E908866D54}"/>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E682A81B-B12B-1648-B4A4-A3D1152D4EBA}"/>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35" name="Picture 34" descr="Icon&#10;&#10;Description automatically generated">
            <a:extLst>
              <a:ext uri="{FF2B5EF4-FFF2-40B4-BE49-F238E27FC236}">
                <a16:creationId xmlns:a16="http://schemas.microsoft.com/office/drawing/2014/main" id="{386B4987-B7E4-F14A-8E72-B59EDAE60DB4}"/>
              </a:ext>
            </a:extLst>
          </p:cNvPr>
          <p:cNvPicPr>
            <a:picLocks noChangeAspect="1"/>
          </p:cNvPicPr>
          <p:nvPr/>
        </p:nvPicPr>
        <p:blipFill>
          <a:blip r:embed="rId8"/>
          <a:stretch>
            <a:fillRect/>
          </a:stretch>
        </p:blipFill>
        <p:spPr>
          <a:xfrm>
            <a:off x="9958411" y="4964303"/>
            <a:ext cx="361122" cy="361122"/>
          </a:xfrm>
          <a:prstGeom prst="rect">
            <a:avLst/>
          </a:prstGeom>
        </p:spPr>
      </p:pic>
      <p:sp>
        <p:nvSpPr>
          <p:cNvPr id="38" name="TextBox 37">
            <a:extLst>
              <a:ext uri="{FF2B5EF4-FFF2-40B4-BE49-F238E27FC236}">
                <a16:creationId xmlns:a16="http://schemas.microsoft.com/office/drawing/2014/main" id="{22E62188-7968-E14D-BC59-ADD1213B7EDF}"/>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JEROME</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1783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7AE0BB-F1D3-9341-BCB4-E8648021F68E}"/>
              </a:ext>
            </a:extLst>
          </p:cNvPr>
          <p:cNvPicPr>
            <a:picLocks noChangeAspect="1"/>
          </p:cNvPicPr>
          <p:nvPr/>
        </p:nvPicPr>
        <p:blipFill>
          <a:blip r:embed="rId3"/>
          <a:stretch>
            <a:fillRect/>
          </a:stretch>
        </p:blipFill>
        <p:spPr>
          <a:xfrm>
            <a:off x="1248188" y="2066400"/>
            <a:ext cx="7677344" cy="4801335"/>
          </a:xfrm>
          <a:prstGeom prst="rect">
            <a:avLst/>
          </a:prstGeom>
        </p:spPr>
      </p:pic>
      <p:cxnSp>
        <p:nvCxnSpPr>
          <p:cNvPr id="6" name="Straight Connector 5">
            <a:extLst>
              <a:ext uri="{FF2B5EF4-FFF2-40B4-BE49-F238E27FC236}">
                <a16:creationId xmlns:a16="http://schemas.microsoft.com/office/drawing/2014/main" id="{2FA54F52-0CA3-5A4B-90C6-CC45BE694AF1}"/>
              </a:ext>
            </a:extLst>
          </p:cNvPr>
          <p:cNvCxnSpPr>
            <a:cxnSpLocks/>
          </p:cNvCxnSpPr>
          <p:nvPr/>
        </p:nvCxnSpPr>
        <p:spPr>
          <a:xfrm>
            <a:off x="10118335" y="483286"/>
            <a:ext cx="19403" cy="6482290"/>
          </a:xfrm>
          <a:prstGeom prst="line">
            <a:avLst/>
          </a:prstGeom>
          <a:ln w="31750">
            <a:solidFill>
              <a:srgbClr val="221E2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8DF9927-50B9-8045-BE6E-5B804216EC81}"/>
              </a:ext>
            </a:extLst>
          </p:cNvPr>
          <p:cNvSpPr/>
          <p:nvPr/>
        </p:nvSpPr>
        <p:spPr>
          <a:xfrm>
            <a:off x="0" y="-1"/>
            <a:ext cx="10129653" cy="1299412"/>
          </a:xfrm>
          <a:prstGeom prst="rect">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1DABD7-3A82-554B-9518-C2AE5FE317E6}"/>
              </a:ext>
            </a:extLst>
          </p:cNvPr>
          <p:cNvSpPr/>
          <p:nvPr/>
        </p:nvSpPr>
        <p:spPr>
          <a:xfrm>
            <a:off x="10129652" y="1299411"/>
            <a:ext cx="2062348" cy="5558588"/>
          </a:xfrm>
          <a:prstGeom prst="rect">
            <a:avLst/>
          </a:prstGeom>
          <a:solidFill>
            <a:srgbClr val="221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A1A6F32-0758-C040-B2B7-9BC613A0C912}"/>
              </a:ext>
            </a:extLst>
          </p:cNvPr>
          <p:cNvSpPr/>
          <p:nvPr/>
        </p:nvSpPr>
        <p:spPr>
          <a:xfrm>
            <a:off x="10129652" y="0"/>
            <a:ext cx="2077399" cy="1299411"/>
          </a:xfrm>
          <a:prstGeom prst="rect">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6F217C8-23EE-1541-8B3E-EDB7053A85D9}"/>
              </a:ext>
            </a:extLst>
          </p:cNvPr>
          <p:cNvCxnSpPr>
            <a:cxnSpLocks/>
          </p:cNvCxnSpPr>
          <p:nvPr/>
        </p:nvCxnSpPr>
        <p:spPr>
          <a:xfrm flipH="1">
            <a:off x="10118335" y="1299408"/>
            <a:ext cx="3231" cy="373817"/>
          </a:xfrm>
          <a:prstGeom prst="line">
            <a:avLst/>
          </a:prstGeom>
          <a:ln w="31750">
            <a:solidFill>
              <a:srgbClr val="004E7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8F925F-9249-2F47-B8AD-2442703B1789}"/>
              </a:ext>
            </a:extLst>
          </p:cNvPr>
          <p:cNvSpPr txBox="1"/>
          <p:nvPr/>
        </p:nvSpPr>
        <p:spPr>
          <a:xfrm>
            <a:off x="10501173" y="2661673"/>
            <a:ext cx="1900733" cy="584775"/>
          </a:xfrm>
          <a:prstGeom prst="rect">
            <a:avLst/>
          </a:prstGeom>
          <a:noFill/>
        </p:spPr>
        <p:txBody>
          <a:bodyPr wrap="square" rtlCol="0">
            <a:spAutoFit/>
          </a:bodyPr>
          <a:lstStyle/>
          <a:p>
            <a:r>
              <a:rPr lang="en-US" sz="1600" b="1">
                <a:solidFill>
                  <a:srgbClr val="221E20"/>
                </a:solidFill>
                <a:latin typeface="Arial" panose="020B0604020202020204" pitchFamily="34" charset="0"/>
                <a:cs typeface="Arial" panose="020B0604020202020204" pitchFamily="34" charset="0"/>
              </a:rPr>
              <a:t>OUR</a:t>
            </a:r>
          </a:p>
          <a:p>
            <a:r>
              <a:rPr lang="en-US" sz="1600" b="1">
                <a:solidFill>
                  <a:srgbClr val="221E20"/>
                </a:solidFill>
                <a:latin typeface="Arial" panose="020B0604020202020204" pitchFamily="34" charset="0"/>
                <a:cs typeface="Arial" panose="020B0604020202020204" pitchFamily="34" charset="0"/>
              </a:rPr>
              <a:t>SOLUTION</a:t>
            </a:r>
          </a:p>
        </p:txBody>
      </p:sp>
      <p:sp>
        <p:nvSpPr>
          <p:cNvPr id="26" name="Oval 25">
            <a:extLst>
              <a:ext uri="{FF2B5EF4-FFF2-40B4-BE49-F238E27FC236}">
                <a16:creationId xmlns:a16="http://schemas.microsoft.com/office/drawing/2014/main" id="{0FE54DF9-AC48-3949-82F9-89478606CC97}"/>
              </a:ext>
            </a:extLst>
          </p:cNvPr>
          <p:cNvSpPr>
            <a:spLocks noChangeAspect="1"/>
          </p:cNvSpPr>
          <p:nvPr/>
        </p:nvSpPr>
        <p:spPr>
          <a:xfrm>
            <a:off x="9796600" y="4806506"/>
            <a:ext cx="678628" cy="678329"/>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166E52-4F16-D64E-8A93-B4FE223C65A4}"/>
              </a:ext>
            </a:extLst>
          </p:cNvPr>
          <p:cNvSpPr>
            <a:spLocks noChangeAspect="1"/>
          </p:cNvSpPr>
          <p:nvPr/>
        </p:nvSpPr>
        <p:spPr>
          <a:xfrm>
            <a:off x="9796601" y="1582873"/>
            <a:ext cx="678626" cy="678327"/>
          </a:xfrm>
          <a:prstGeom prst="ellipse">
            <a:avLst/>
          </a:prstGeom>
          <a:solidFill>
            <a:srgbClr val="00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D971E7D-4B77-9D4F-A08A-2B5671496C7F}"/>
              </a:ext>
            </a:extLst>
          </p:cNvPr>
          <p:cNvSpPr>
            <a:spLocks noChangeAspect="1"/>
          </p:cNvSpPr>
          <p:nvPr/>
        </p:nvSpPr>
        <p:spPr>
          <a:xfrm>
            <a:off x="9796601" y="2640178"/>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0906CA7-1860-2C4E-88D3-E2865F87F012}"/>
              </a:ext>
            </a:extLst>
          </p:cNvPr>
          <p:cNvSpPr>
            <a:spLocks noChangeAspect="1"/>
          </p:cNvSpPr>
          <p:nvPr/>
        </p:nvSpPr>
        <p:spPr>
          <a:xfrm>
            <a:off x="9796600" y="3723342"/>
            <a:ext cx="678627" cy="678328"/>
          </a:xfrm>
          <a:prstGeom prst="ellipse">
            <a:avLst/>
          </a:prstGeom>
          <a:solidFill>
            <a:srgbClr val="22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4BCAE89-C2CD-CF42-BDCF-B8BB31FC9113}"/>
              </a:ext>
            </a:extLst>
          </p:cNvPr>
          <p:cNvSpPr txBox="1"/>
          <p:nvPr/>
        </p:nvSpPr>
        <p:spPr>
          <a:xfrm>
            <a:off x="375811" y="304706"/>
            <a:ext cx="7434689" cy="689997"/>
          </a:xfrm>
          <a:prstGeom prst="rect">
            <a:avLst/>
          </a:prstGeom>
          <a:noFill/>
        </p:spPr>
        <p:txBody>
          <a:bodyPr wrap="square" rtlCol="0" anchor="ctr">
            <a:spAutoFit/>
          </a:bodyPr>
          <a:lstStyle/>
          <a:p>
            <a:pPr>
              <a:lnSpc>
                <a:spcPts val="5000"/>
              </a:lnSpc>
            </a:pPr>
            <a:r>
              <a:rPr lang="en-US" sz="4000" b="1">
                <a:solidFill>
                  <a:schemeClr val="bg1"/>
                </a:solidFill>
                <a:latin typeface="Arial" panose="020B0604020202020204" pitchFamily="34" charset="0"/>
                <a:cs typeface="Arial" panose="020B0604020202020204" pitchFamily="34" charset="0"/>
              </a:rPr>
              <a:t>BUSINESS PROBLEM</a:t>
            </a:r>
          </a:p>
        </p:txBody>
      </p:sp>
      <p:sp>
        <p:nvSpPr>
          <p:cNvPr id="48" name="TextBox 47">
            <a:extLst>
              <a:ext uri="{FF2B5EF4-FFF2-40B4-BE49-F238E27FC236}">
                <a16:creationId xmlns:a16="http://schemas.microsoft.com/office/drawing/2014/main" id="{DADCA037-D53F-C54E-94B3-82E5202AF537}"/>
              </a:ext>
            </a:extLst>
          </p:cNvPr>
          <p:cNvSpPr txBox="1"/>
          <p:nvPr/>
        </p:nvSpPr>
        <p:spPr>
          <a:xfrm>
            <a:off x="375810" y="1447527"/>
            <a:ext cx="9039560" cy="678327"/>
          </a:xfrm>
          <a:prstGeom prst="rect">
            <a:avLst/>
          </a:prstGeom>
          <a:noFill/>
        </p:spPr>
        <p:txBody>
          <a:bodyPr wrap="square" rtlCol="0" anchor="t">
            <a:spAutoFit/>
          </a:bodyPr>
          <a:lstStyle/>
          <a:p>
            <a:pPr>
              <a:lnSpc>
                <a:spcPts val="5000"/>
              </a:lnSpc>
            </a:pPr>
            <a:r>
              <a:rPr lang="en-US" sz="3000" b="1" dirty="0">
                <a:solidFill>
                  <a:srgbClr val="004E79"/>
                </a:solidFill>
                <a:latin typeface="Arial" panose="020B0604020202020204" pitchFamily="34" charset="0"/>
                <a:cs typeface="Arial" panose="020B0604020202020204" pitchFamily="34" charset="0"/>
              </a:rPr>
              <a:t>PATIENT ROADMAP</a:t>
            </a:r>
          </a:p>
        </p:txBody>
      </p:sp>
      <p:sp>
        <p:nvSpPr>
          <p:cNvPr id="54" name="TextBox 53">
            <a:extLst>
              <a:ext uri="{FF2B5EF4-FFF2-40B4-BE49-F238E27FC236}">
                <a16:creationId xmlns:a16="http://schemas.microsoft.com/office/drawing/2014/main" id="{6FFE0EF2-9BF6-B144-AF75-9E1F5C1087A9}"/>
              </a:ext>
            </a:extLst>
          </p:cNvPr>
          <p:cNvSpPr txBox="1"/>
          <p:nvPr/>
        </p:nvSpPr>
        <p:spPr>
          <a:xfrm>
            <a:off x="10501173" y="1634391"/>
            <a:ext cx="1900733" cy="584775"/>
          </a:xfrm>
          <a:prstGeom prst="rect">
            <a:avLst/>
          </a:prstGeom>
          <a:noFill/>
        </p:spPr>
        <p:txBody>
          <a:bodyPr wrap="square" rtlCol="0">
            <a:spAutoFit/>
          </a:bodyPr>
          <a:lstStyle/>
          <a:p>
            <a:r>
              <a:rPr lang="en-US" sz="1600" b="1" dirty="0">
                <a:solidFill>
                  <a:srgbClr val="004E79"/>
                </a:solidFill>
                <a:latin typeface="Arial" panose="020B0604020202020204" pitchFamily="34" charset="0"/>
                <a:cs typeface="Arial" panose="020B0604020202020204" pitchFamily="34" charset="0"/>
              </a:rPr>
              <a:t>BUSINESS PROBLEM</a:t>
            </a:r>
            <a:endParaRPr lang="en-US" sz="2000" dirty="0">
              <a:solidFill>
                <a:srgbClr val="004E79"/>
              </a:solidFill>
              <a:latin typeface="Arial" panose="020B0604020202020204" pitchFamily="34" charset="0"/>
              <a:cs typeface="Arial" panose="020B0604020202020204" pitchFamily="34" charset="0"/>
            </a:endParaRPr>
          </a:p>
        </p:txBody>
      </p:sp>
      <p:pic>
        <p:nvPicPr>
          <p:cNvPr id="50" name="Picture 49">
            <a:extLst>
              <a:ext uri="{FF2B5EF4-FFF2-40B4-BE49-F238E27FC236}">
                <a16:creationId xmlns:a16="http://schemas.microsoft.com/office/drawing/2014/main" id="{40AFC9DC-AD93-D045-8E88-0AF0914DF87E}"/>
              </a:ext>
            </a:extLst>
          </p:cNvPr>
          <p:cNvPicPr>
            <a:picLocks noChangeAspect="1"/>
          </p:cNvPicPr>
          <p:nvPr/>
        </p:nvPicPr>
        <p:blipFill rotWithShape="1">
          <a:blip r:embed="rId4"/>
          <a:srcRect b="38985"/>
          <a:stretch/>
        </p:blipFill>
        <p:spPr>
          <a:xfrm>
            <a:off x="10416531" y="5776711"/>
            <a:ext cx="1625568" cy="565349"/>
          </a:xfrm>
          <a:prstGeom prst="rect">
            <a:avLst/>
          </a:prstGeom>
        </p:spPr>
      </p:pic>
      <p:sp>
        <p:nvSpPr>
          <p:cNvPr id="51" name="TextBox 50">
            <a:extLst>
              <a:ext uri="{FF2B5EF4-FFF2-40B4-BE49-F238E27FC236}">
                <a16:creationId xmlns:a16="http://schemas.microsoft.com/office/drawing/2014/main" id="{7821E98B-036F-8542-A7FF-3E6DFBAB55F6}"/>
              </a:ext>
            </a:extLst>
          </p:cNvPr>
          <p:cNvSpPr txBox="1"/>
          <p:nvPr/>
        </p:nvSpPr>
        <p:spPr>
          <a:xfrm>
            <a:off x="10306102" y="6342060"/>
            <a:ext cx="1846425" cy="438582"/>
          </a:xfrm>
          <a:prstGeom prst="rect">
            <a:avLst/>
          </a:prstGeom>
          <a:noFill/>
        </p:spPr>
        <p:txBody>
          <a:bodyPr wrap="square" rtlCol="0">
            <a:spAutoFit/>
          </a:bodyPr>
          <a:lstStyle/>
          <a:p>
            <a:pPr algn="ctr"/>
            <a:r>
              <a:rPr lang="en-US" sz="1200" spc="20" dirty="0">
                <a:solidFill>
                  <a:srgbClr val="004E79"/>
                </a:solidFill>
                <a:latin typeface="Arial" panose="020B0604020202020204" pitchFamily="34" charset="0"/>
                <a:cs typeface="Arial" panose="020B0604020202020204" pitchFamily="34" charset="0"/>
              </a:rPr>
              <a:t>MINISTRY OF HEALTH</a:t>
            </a:r>
          </a:p>
          <a:p>
            <a:pPr algn="ctr"/>
            <a:r>
              <a:rPr lang="en-US" sz="1050" spc="-50" dirty="0">
                <a:solidFill>
                  <a:srgbClr val="9EC754"/>
                </a:solidFill>
                <a:latin typeface="Arial" panose="020B0604020202020204" pitchFamily="34" charset="0"/>
                <a:cs typeface="Arial" panose="020B0604020202020204" pitchFamily="34" charset="0"/>
              </a:rPr>
              <a:t>SINGAPORE</a:t>
            </a:r>
          </a:p>
        </p:txBody>
      </p:sp>
      <p:pic>
        <p:nvPicPr>
          <p:cNvPr id="32" name="Picture 31" descr="Icon&#10;&#10;Description automatically generated">
            <a:extLst>
              <a:ext uri="{FF2B5EF4-FFF2-40B4-BE49-F238E27FC236}">
                <a16:creationId xmlns:a16="http://schemas.microsoft.com/office/drawing/2014/main" id="{4F8C9905-7F4F-9048-9DD4-03D6718F4F81}"/>
              </a:ext>
            </a:extLst>
          </p:cNvPr>
          <p:cNvPicPr>
            <a:picLocks noChangeAspect="1"/>
          </p:cNvPicPr>
          <p:nvPr/>
        </p:nvPicPr>
        <p:blipFill>
          <a:blip r:embed="rId5"/>
          <a:stretch>
            <a:fillRect/>
          </a:stretch>
        </p:blipFill>
        <p:spPr>
          <a:xfrm>
            <a:off x="9935890" y="3862965"/>
            <a:ext cx="399545" cy="399545"/>
          </a:xfrm>
          <a:prstGeom prst="rect">
            <a:avLst/>
          </a:prstGeom>
        </p:spPr>
      </p:pic>
      <p:sp>
        <p:nvSpPr>
          <p:cNvPr id="31" name="Rectangle 30">
            <a:extLst>
              <a:ext uri="{FF2B5EF4-FFF2-40B4-BE49-F238E27FC236}">
                <a16:creationId xmlns:a16="http://schemas.microsoft.com/office/drawing/2014/main" id="{2350D88B-62D3-6646-B31A-8227CB314EF8}"/>
              </a:ext>
            </a:extLst>
          </p:cNvPr>
          <p:cNvSpPr/>
          <p:nvPr/>
        </p:nvSpPr>
        <p:spPr>
          <a:xfrm>
            <a:off x="1577018" y="4012460"/>
            <a:ext cx="3400516" cy="1559530"/>
          </a:xfrm>
          <a:prstGeom prst="rect">
            <a:avLst/>
          </a:prstGeom>
          <a:noFill/>
          <a:ln w="19050">
            <a:solidFill>
              <a:srgbClr val="0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C98CA91-AFD2-C74F-ACA7-C73582F90E04}"/>
              </a:ext>
            </a:extLst>
          </p:cNvPr>
          <p:cNvSpPr txBox="1"/>
          <p:nvPr/>
        </p:nvSpPr>
        <p:spPr>
          <a:xfrm>
            <a:off x="5130139" y="1618411"/>
            <a:ext cx="3440835" cy="643253"/>
          </a:xfrm>
          <a:prstGeom prst="rect">
            <a:avLst/>
          </a:prstGeom>
          <a:noFill/>
        </p:spPr>
        <p:txBody>
          <a:bodyPr wrap="square" rtlCol="0" anchor="t">
            <a:spAutoFit/>
          </a:bodyPr>
          <a:lstStyle/>
          <a:p>
            <a:pPr algn="r">
              <a:lnSpc>
                <a:spcPts val="5000"/>
              </a:lnSpc>
            </a:pPr>
            <a:r>
              <a:rPr lang="en-US" b="1" dirty="0">
                <a:solidFill>
                  <a:srgbClr val="004E79"/>
                </a:solidFill>
                <a:latin typeface="Arial" panose="020B0604020202020204" pitchFamily="34" charset="0"/>
                <a:cs typeface="Arial" panose="020B0604020202020204" pitchFamily="34" charset="0"/>
              </a:rPr>
              <a:t>ISSUE 1</a:t>
            </a:r>
          </a:p>
        </p:txBody>
      </p:sp>
      <p:sp>
        <p:nvSpPr>
          <p:cNvPr id="36" name="TextBox 35">
            <a:extLst>
              <a:ext uri="{FF2B5EF4-FFF2-40B4-BE49-F238E27FC236}">
                <a16:creationId xmlns:a16="http://schemas.microsoft.com/office/drawing/2014/main" id="{07DC0D08-0CA6-3F41-A868-CF8D420241C1}"/>
              </a:ext>
            </a:extLst>
          </p:cNvPr>
          <p:cNvSpPr txBox="1"/>
          <p:nvPr/>
        </p:nvSpPr>
        <p:spPr>
          <a:xfrm>
            <a:off x="1577018" y="3373093"/>
            <a:ext cx="4059003" cy="643253"/>
          </a:xfrm>
          <a:prstGeom prst="rect">
            <a:avLst/>
          </a:prstGeom>
          <a:noFill/>
        </p:spPr>
        <p:txBody>
          <a:bodyPr wrap="square" rtlCol="0" anchor="t">
            <a:spAutoFit/>
          </a:bodyPr>
          <a:lstStyle/>
          <a:p>
            <a:pPr>
              <a:lnSpc>
                <a:spcPts val="5000"/>
              </a:lnSpc>
            </a:pPr>
            <a:r>
              <a:rPr lang="en-US" b="1" dirty="0">
                <a:solidFill>
                  <a:srgbClr val="004E79"/>
                </a:solidFill>
                <a:latin typeface="Arial" panose="020B0604020202020204" pitchFamily="34" charset="0"/>
                <a:cs typeface="Arial" panose="020B0604020202020204" pitchFamily="34" charset="0"/>
              </a:rPr>
              <a:t>ISSUE 2</a:t>
            </a:r>
          </a:p>
        </p:txBody>
      </p:sp>
      <p:sp>
        <p:nvSpPr>
          <p:cNvPr id="4" name="L-shape 3">
            <a:extLst>
              <a:ext uri="{FF2B5EF4-FFF2-40B4-BE49-F238E27FC236}">
                <a16:creationId xmlns:a16="http://schemas.microsoft.com/office/drawing/2014/main" id="{C451ECB8-8B3E-9C44-8227-2131E1448DB1}"/>
              </a:ext>
            </a:extLst>
          </p:cNvPr>
          <p:cNvSpPr/>
          <p:nvPr/>
        </p:nvSpPr>
        <p:spPr>
          <a:xfrm rot="10800000">
            <a:off x="3455525" y="2219166"/>
            <a:ext cx="5089596" cy="1938289"/>
          </a:xfrm>
          <a:prstGeom prst="corner">
            <a:avLst>
              <a:gd name="adj1" fmla="val 77239"/>
              <a:gd name="adj2" fmla="val 84567"/>
            </a:avLst>
          </a:prstGeom>
          <a:noFill/>
          <a:ln w="19050">
            <a:solidFill>
              <a:srgbClr val="0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132A68B-5EF0-DB45-A7DE-227ADAA64411}"/>
              </a:ext>
            </a:extLst>
          </p:cNvPr>
          <p:cNvSpPr txBox="1"/>
          <p:nvPr/>
        </p:nvSpPr>
        <p:spPr>
          <a:xfrm>
            <a:off x="10501173" y="3695930"/>
            <a:ext cx="1900733" cy="830997"/>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SEVERITY</a:t>
            </a:r>
          </a:p>
          <a:p>
            <a:r>
              <a:rPr lang="en-US" sz="1600" b="1" dirty="0">
                <a:solidFill>
                  <a:srgbClr val="221E20"/>
                </a:solidFill>
                <a:latin typeface="Arial" panose="020B0604020202020204" pitchFamily="34" charset="0"/>
                <a:cs typeface="Arial" panose="020B0604020202020204" pitchFamily="34" charset="0"/>
              </a:rPr>
              <a:t>PREDICTION</a:t>
            </a:r>
          </a:p>
          <a:p>
            <a:r>
              <a:rPr lang="en-US" sz="1600" b="1" dirty="0">
                <a:solidFill>
                  <a:srgbClr val="221E20"/>
                </a:solidFill>
                <a:latin typeface="Arial" panose="020B0604020202020204" pitchFamily="34" charset="0"/>
                <a:cs typeface="Arial" panose="020B0604020202020204" pitchFamily="34" charset="0"/>
              </a:rPr>
              <a:t>MODEL</a:t>
            </a:r>
            <a:endParaRPr lang="en-US" sz="2000" dirty="0">
              <a:solidFill>
                <a:srgbClr val="221E2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69DDC0FD-C4E2-C342-B1A0-A96915AF6861}"/>
              </a:ext>
            </a:extLst>
          </p:cNvPr>
          <p:cNvSpPr txBox="1"/>
          <p:nvPr/>
        </p:nvSpPr>
        <p:spPr>
          <a:xfrm>
            <a:off x="10501173" y="4852477"/>
            <a:ext cx="1900733" cy="584775"/>
          </a:xfrm>
          <a:prstGeom prst="rect">
            <a:avLst/>
          </a:prstGeom>
          <a:noFill/>
        </p:spPr>
        <p:txBody>
          <a:bodyPr wrap="square" rtlCol="0">
            <a:spAutoFit/>
          </a:bodyPr>
          <a:lstStyle/>
          <a:p>
            <a:r>
              <a:rPr lang="en-US" sz="1600" b="1" dirty="0">
                <a:solidFill>
                  <a:srgbClr val="221E20"/>
                </a:solidFill>
                <a:latin typeface="Arial" panose="020B0604020202020204" pitchFamily="34" charset="0"/>
                <a:cs typeface="Arial" panose="020B0604020202020204" pitchFamily="34" charset="0"/>
              </a:rPr>
              <a:t>ICU ADMISSION MODEL</a:t>
            </a:r>
            <a:endParaRPr lang="en-US" sz="2000" dirty="0">
              <a:solidFill>
                <a:srgbClr val="221E20"/>
              </a:solidFill>
              <a:latin typeface="Arial" panose="020B0604020202020204" pitchFamily="34" charset="0"/>
              <a:cs typeface="Arial" panose="020B0604020202020204" pitchFamily="34" charset="0"/>
            </a:endParaRPr>
          </a:p>
        </p:txBody>
      </p:sp>
      <p:pic>
        <p:nvPicPr>
          <p:cNvPr id="41" name="Picture 40" descr="Icon&#10;&#10;Description automatically generated">
            <a:extLst>
              <a:ext uri="{FF2B5EF4-FFF2-40B4-BE49-F238E27FC236}">
                <a16:creationId xmlns:a16="http://schemas.microsoft.com/office/drawing/2014/main" id="{6794B2AB-8BBA-8945-9341-02E7E1FCA141}"/>
              </a:ext>
            </a:extLst>
          </p:cNvPr>
          <p:cNvPicPr>
            <a:picLocks noChangeAspect="1"/>
          </p:cNvPicPr>
          <p:nvPr/>
        </p:nvPicPr>
        <p:blipFill>
          <a:blip r:embed="rId6"/>
          <a:stretch>
            <a:fillRect/>
          </a:stretch>
        </p:blipFill>
        <p:spPr>
          <a:xfrm>
            <a:off x="9958411" y="4964303"/>
            <a:ext cx="361122" cy="361122"/>
          </a:xfrm>
          <a:prstGeom prst="rect">
            <a:avLst/>
          </a:prstGeom>
        </p:spPr>
      </p:pic>
      <p:pic>
        <p:nvPicPr>
          <p:cNvPr id="30" name="Picture 29" descr="Icon&#10;&#10;Description automatically generated">
            <a:extLst>
              <a:ext uri="{FF2B5EF4-FFF2-40B4-BE49-F238E27FC236}">
                <a16:creationId xmlns:a16="http://schemas.microsoft.com/office/drawing/2014/main" id="{4DC68E6C-C487-B14A-8988-5E13A57072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9905" y="1732342"/>
            <a:ext cx="379386" cy="379386"/>
          </a:xfrm>
          <a:prstGeom prst="rect">
            <a:avLst/>
          </a:prstGeom>
        </p:spPr>
      </p:pic>
      <p:pic>
        <p:nvPicPr>
          <p:cNvPr id="34" name="Picture 33" descr="Icon&#10;&#10;Description automatically generated">
            <a:extLst>
              <a:ext uri="{FF2B5EF4-FFF2-40B4-BE49-F238E27FC236}">
                <a16:creationId xmlns:a16="http://schemas.microsoft.com/office/drawing/2014/main" id="{723D4C45-838A-6848-9460-B1B0086E91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0078" y="2776663"/>
            <a:ext cx="405357" cy="405357"/>
          </a:xfrm>
          <a:prstGeom prst="rect">
            <a:avLst/>
          </a:prstGeom>
        </p:spPr>
      </p:pic>
      <p:sp>
        <p:nvSpPr>
          <p:cNvPr id="44" name="TextBox 43">
            <a:extLst>
              <a:ext uri="{FF2B5EF4-FFF2-40B4-BE49-F238E27FC236}">
                <a16:creationId xmlns:a16="http://schemas.microsoft.com/office/drawing/2014/main" id="{CFD3F09B-A02D-E543-8E57-4F3C4796A082}"/>
              </a:ext>
            </a:extLst>
          </p:cNvPr>
          <p:cNvSpPr txBox="1"/>
          <p:nvPr/>
        </p:nvSpPr>
        <p:spPr>
          <a:xfrm>
            <a:off x="4607410" y="449649"/>
            <a:ext cx="7434689" cy="400110"/>
          </a:xfrm>
          <a:prstGeom prst="rect">
            <a:avLst/>
          </a:prstGeom>
          <a:noFill/>
        </p:spPr>
        <p:txBody>
          <a:bodyPr wrap="square" rtlCol="0" anchor="ctr">
            <a:spAutoFit/>
          </a:bodyPr>
          <a:lstStyle/>
          <a:p>
            <a:pPr algn="r"/>
            <a:r>
              <a:rPr lang="en-US" sz="2000" b="1" dirty="0">
                <a:solidFill>
                  <a:schemeClr val="bg1"/>
                </a:solidFill>
                <a:latin typeface="Arial" panose="020B0604020202020204" pitchFamily="34" charset="0"/>
                <a:cs typeface="Arial" panose="020B0604020202020204" pitchFamily="34" charset="0"/>
              </a:rPr>
              <a:t>JEROME</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273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1000"/>
                                        <p:tgtEl>
                                          <p:spTgt spid="35"/>
                                        </p:tgtEl>
                                      </p:cBhvr>
                                    </p:animEffect>
                                  </p:childTnLst>
                                </p:cTn>
                              </p:par>
                            </p:childTnLst>
                          </p:cTn>
                        </p:par>
                        <p:par>
                          <p:cTn id="11" fill="hold">
                            <p:stCondLst>
                              <p:cond delay="2000"/>
                            </p:stCondLst>
                            <p:childTnLst>
                              <p:par>
                                <p:cTn id="12" presetID="21" presetClass="entr" presetSubtype="1"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heel(1)">
                                      <p:cBhvr>
                                        <p:cTn id="14" dur="2000"/>
                                        <p:tgtEl>
                                          <p:spTgt spid="31"/>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5" grpId="0"/>
      <p:bldP spid="36" grpId="0"/>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9712DCD7B472343B8D26649ADD1FD0E" ma:contentTypeVersion="2" ma:contentTypeDescription="Create a new document." ma:contentTypeScope="" ma:versionID="f2620bcf31e7a57862a325d6f070db66">
  <xsd:schema xmlns:xsd="http://www.w3.org/2001/XMLSchema" xmlns:xs="http://www.w3.org/2001/XMLSchema" xmlns:p="http://schemas.microsoft.com/office/2006/metadata/properties" xmlns:ns2="bca97445-9d2f-4e74-bba1-e851df2eeb5e" targetNamespace="http://schemas.microsoft.com/office/2006/metadata/properties" ma:root="true" ma:fieldsID="dbfb03838eaaeba1a4615b2cf0bed735" ns2:_="">
    <xsd:import namespace="bca97445-9d2f-4e74-bba1-e851df2eeb5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a97445-9d2f-4e74-bba1-e851df2eeb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52C961-0D02-4EA3-B640-62D9BC0EB238}">
  <ds:schemaRefs>
    <ds:schemaRef ds:uri="http://schemas.microsoft.com/sharepoint/v3/contenttype/forms"/>
  </ds:schemaRefs>
</ds:datastoreItem>
</file>

<file path=customXml/itemProps2.xml><?xml version="1.0" encoding="utf-8"?>
<ds:datastoreItem xmlns:ds="http://schemas.openxmlformats.org/officeDocument/2006/customXml" ds:itemID="{7325A2A6-58FA-40A3-B4C6-DCF8E676A4B0}">
  <ds:schemaRefs>
    <ds:schemaRef ds:uri="bca97445-9d2f-4e74-bba1-e851df2eeb5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8B64FC9-0F85-40EB-8DA7-D7BAECE8D563}">
  <ds:schemaRefs>
    <ds:schemaRef ds:uri="bca97445-9d2f-4e74-bba1-e851df2eeb5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6476</TotalTime>
  <Words>3845</Words>
  <Application>Microsoft Macintosh PowerPoint</Application>
  <PresentationFormat>Widescreen</PresentationFormat>
  <Paragraphs>1102</Paragraphs>
  <Slides>60</Slides>
  <Notes>59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 YI XUAN#</dc:creator>
  <cp:lastModifiedBy>#CHAN YI XUAN#</cp:lastModifiedBy>
  <cp:revision>10</cp:revision>
  <dcterms:created xsi:type="dcterms:W3CDTF">2022-03-26T06:36:36Z</dcterms:created>
  <dcterms:modified xsi:type="dcterms:W3CDTF">2022-04-03T09:53:58Z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0x01010069712DCD7B472343B8D26649ADD1FD0E</vt:lpwstr>
  </property>
</Properties>
</file>